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1" r:id="rId7"/>
    <p:sldId id="269" r:id="rId8"/>
    <p:sldId id="274" r:id="rId9"/>
    <p:sldId id="275" r:id="rId10"/>
    <p:sldId id="277" r:id="rId11"/>
    <p:sldId id="278" r:id="rId12"/>
    <p:sldId id="276" r:id="rId13"/>
    <p:sldId id="279" r:id="rId14"/>
    <p:sldId id="280" r:id="rId15"/>
    <p:sldId id="281" r:id="rId16"/>
    <p:sldId id="282" r:id="rId17"/>
    <p:sldId id="283" r:id="rId18"/>
    <p:sldId id="284" r:id="rId19"/>
    <p:sldId id="285" r:id="rId20"/>
    <p:sldId id="286" r:id="rId21"/>
    <p:sldId id="273" r:id="rId22"/>
    <p:sldId id="272" r:id="rId23"/>
    <p:sldId id="265" r:id="rId24"/>
    <p:sldId id="26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60"/>
  </p:normalViewPr>
  <p:slideViewPr>
    <p:cSldViewPr>
      <p:cViewPr>
        <p:scale>
          <a:sx n="75" d="100"/>
          <a:sy n="75" d="100"/>
        </p:scale>
        <p:origin x="-1344"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AA32A96-F407-4A44-8EE5-2324F2378765}"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B49D-1F6B-49DD-AC45-B1AFC967C57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A32A96-F407-4A44-8EE5-2324F2378765}"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A32A96-F407-4A44-8EE5-2324F2378765}" type="datetimeFigureOut">
              <a:rPr lang="en-US" smtClean="0"/>
              <a:pPr/>
              <a:t>11/8/2010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A32A96-F407-4A44-8EE5-2324F2378765}"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A32A96-F407-4A44-8EE5-2324F2378765}"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B49D-1F6B-49DD-AC45-B1AFC967C5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A32A96-F407-4A44-8EE5-2324F2378765}" type="datetimeFigureOut">
              <a:rPr lang="en-US" smtClean="0"/>
              <a:pPr/>
              <a:t>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A32A96-F407-4A44-8EE5-2324F2378765}" type="datetimeFigureOut">
              <a:rPr lang="en-US" smtClean="0"/>
              <a:pPr/>
              <a:t>11/8/2010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A32A96-F407-4A44-8EE5-2324F2378765}" type="datetimeFigureOut">
              <a:rPr lang="en-US" smtClean="0"/>
              <a:pPr/>
              <a:t>11/8/2010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32A96-F407-4A44-8EE5-2324F2378765}" type="datetimeFigureOut">
              <a:rPr lang="en-US" smtClean="0"/>
              <a:pPr/>
              <a:t>11/8/2010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7B49D-1F6B-49DD-AC45-B1AFC967C5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A32A96-F407-4A44-8EE5-2324F2378765}" type="datetimeFigureOut">
              <a:rPr lang="en-US" smtClean="0"/>
              <a:pPr/>
              <a:t>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B49D-1F6B-49DD-AC45-B1AFC967C57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AA32A96-F407-4A44-8EE5-2324F2378765}" type="datetimeFigureOut">
              <a:rPr lang="en-US" smtClean="0"/>
              <a:pPr/>
              <a:t>11/8/2010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957B49D-1F6B-49DD-AC45-B1AFC967C5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AA32A96-F407-4A44-8EE5-2324F2378765}" type="datetimeFigureOut">
              <a:rPr lang="en-US" smtClean="0"/>
              <a:pPr/>
              <a:t>11/8/2010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957B49D-1F6B-49DD-AC45-B1AFC967C5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472" y="642918"/>
            <a:ext cx="8013192" cy="1636776"/>
          </a:xfrm>
        </p:spPr>
        <p:txBody>
          <a:bodyPr>
            <a:normAutofit/>
          </a:bodyPr>
          <a:lstStyle/>
          <a:p>
            <a:r>
              <a:rPr lang="en-US" sz="4800" dirty="0" smtClean="0"/>
              <a:t>Subjective and Objective Measures of Well-being</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346" y="1500175"/>
            <a:ext cx="9144000" cy="5357825"/>
          </a:xfrm>
        </p:spPr>
        <p:txBody>
          <a:bodyPr>
            <a:normAutofit lnSpcReduction="10000"/>
          </a:bodyPr>
          <a:lstStyle/>
          <a:p>
            <a:pPr algn="just"/>
            <a:r>
              <a:rPr lang="en-US" dirty="0" smtClean="0"/>
              <a:t>Widely used measures from the National Income Accounts (NIA), such as gross domestic product (GDP) per capita and consumption per capita, only represent a component of total welfare .</a:t>
            </a:r>
          </a:p>
          <a:p>
            <a:pPr algn="just"/>
            <a:r>
              <a:rPr lang="en-US" dirty="0" smtClean="0"/>
              <a:t>Well- being depends on more than economic output and material consumption.</a:t>
            </a:r>
          </a:p>
          <a:p>
            <a:pPr algn="just"/>
            <a:r>
              <a:rPr lang="en-US" dirty="0" smtClean="0"/>
              <a:t> In addition, aspects of life that contribute to economic output may detract from well- being. For example, an increase in pollution could be associated with decreased welfare but increased production and national income.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Thus, the circle representing NIA partly falls outside the box representing total welfare. </a:t>
            </a:r>
          </a:p>
          <a:p>
            <a:pPr algn="just"/>
            <a:r>
              <a:rPr lang="en-US" dirty="0" smtClean="0"/>
              <a:t>National Time Accounting partly overlaps with NIA, but also reflects other features of well- being that are not captured by NIA. For example, time spent socializing with friends is not measured in national income but is important for well- being.</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28735"/>
            <a:ext cx="8229600" cy="4972065"/>
          </a:xfrm>
        </p:spPr>
        <p:txBody>
          <a:bodyPr/>
          <a:lstStyle/>
          <a:p>
            <a:r>
              <a:rPr lang="en-US" dirty="0" smtClean="0"/>
              <a:t>A society’s well- being or “true welfare” is represented by the rectangle.</a:t>
            </a:r>
            <a:endParaRPr lang="en-US" dirty="0"/>
          </a:p>
        </p:txBody>
      </p:sp>
      <p:pic>
        <p:nvPicPr>
          <p:cNvPr id="2050" name="Picture 2"/>
          <p:cNvPicPr>
            <a:picLocks noChangeAspect="1" noChangeArrowheads="1"/>
          </p:cNvPicPr>
          <p:nvPr/>
        </p:nvPicPr>
        <p:blipFill>
          <a:blip r:embed="rId2"/>
          <a:srcRect/>
          <a:stretch>
            <a:fillRect/>
          </a:stretch>
        </p:blipFill>
        <p:spPr bwMode="auto">
          <a:xfrm>
            <a:off x="1214414" y="2629030"/>
            <a:ext cx="6000792" cy="422897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252728"/>
          </a:xfrm>
        </p:spPr>
        <p:txBody>
          <a:bodyPr>
            <a:normAutofit fontScale="90000"/>
          </a:bodyPr>
          <a:lstStyle/>
          <a:p>
            <a:r>
              <a:rPr lang="en-US" dirty="0" smtClean="0"/>
              <a:t>Two challenges for Measuring the Subjective Well- Being:</a:t>
            </a:r>
            <a:br>
              <a:rPr lang="en-US" dirty="0" smtClean="0"/>
            </a:br>
            <a:endParaRPr lang="en-US" dirty="0"/>
          </a:p>
        </p:txBody>
      </p:sp>
      <p:sp>
        <p:nvSpPr>
          <p:cNvPr id="3" name="Content Placeholder 2"/>
          <p:cNvSpPr>
            <a:spLocks noGrp="1"/>
          </p:cNvSpPr>
          <p:nvPr>
            <p:ph idx="1"/>
          </p:nvPr>
        </p:nvSpPr>
        <p:spPr/>
        <p:txBody>
          <a:bodyPr/>
          <a:lstStyle/>
          <a:p>
            <a:r>
              <a:rPr lang="en-US" dirty="0" smtClean="0"/>
              <a:t>The scale of measurement is unclear.</a:t>
            </a:r>
          </a:p>
          <a:p>
            <a:endParaRPr lang="en-US" dirty="0" smtClean="0"/>
          </a:p>
          <a:p>
            <a:r>
              <a:rPr lang="en-US" dirty="0" smtClean="0"/>
              <a:t>Different people are likely to interpret the same scale differently.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00175"/>
            <a:ext cx="8858280" cy="5357826"/>
          </a:xfrm>
        </p:spPr>
        <p:txBody>
          <a:bodyPr>
            <a:normAutofit/>
          </a:bodyPr>
          <a:lstStyle/>
          <a:p>
            <a:r>
              <a:rPr lang="en-US" dirty="0" smtClean="0"/>
              <a:t>The U- index measures the proportion of time an  individual spends in an unpleasant state.</a:t>
            </a:r>
          </a:p>
          <a:p>
            <a:endParaRPr lang="en-US" dirty="0" smtClean="0"/>
          </a:p>
          <a:p>
            <a:r>
              <a:rPr lang="en-US" dirty="0" smtClean="0"/>
              <a:t>The U- index is an ordinal measure </a:t>
            </a:r>
            <a:r>
              <a:rPr lang="en-US" i="1" dirty="0" smtClean="0"/>
              <a:t>at the level of feelings.</a:t>
            </a:r>
          </a:p>
          <a:p>
            <a:endParaRPr lang="en-US" i="1" dirty="0" smtClean="0"/>
          </a:p>
          <a:p>
            <a:r>
              <a:rPr lang="en-US" dirty="0" smtClean="0"/>
              <a:t>The first step in computing the U- index is to determine whether an episode is unpleasant or pleasant. There are many possible ways to classify an episode as unpleasant or pleasant.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75191"/>
            <a:ext cx="8686800" cy="4625609"/>
          </a:xfrm>
        </p:spPr>
        <p:txBody>
          <a:bodyPr/>
          <a:lstStyle/>
          <a:p>
            <a:pPr algn="just"/>
            <a:r>
              <a:rPr lang="en-US" dirty="0" smtClean="0"/>
              <a:t>The data collected with Experience Sampling Methods (ESM) or the Day Reconstruction Method (DRM) include descriptions of an individual’s emotional state during each episode in terms of intensity ratings on several dimensions of feelings, some of which are positive (e.g., “Happy,” “Enjoy myself,” “Friendly”) and some of which are negative (e.g., “Depressed,” “Angry,” “Frustrated”).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282" y="1775191"/>
            <a:ext cx="8472518" cy="4797081"/>
          </a:xfrm>
        </p:spPr>
        <p:txBody>
          <a:bodyPr/>
          <a:lstStyle/>
          <a:p>
            <a:pPr algn="just"/>
            <a:r>
              <a:rPr lang="en-US" dirty="0" smtClean="0"/>
              <a:t>First, classify an episode as unpleasant if the most intense feeling reported for that episode is a negative one—that is, if the maximum rating on any of the negative affect dimensions is strictly greater than the maximum of rating of the positive affect dimensions (this definition relies purely on an </a:t>
            </a:r>
            <a:r>
              <a:rPr lang="en-US" i="1" dirty="0" smtClean="0"/>
              <a:t>ordinal ranking </a:t>
            </a:r>
            <a:r>
              <a:rPr lang="en-US" dirty="0" smtClean="0"/>
              <a:t>of the feelings)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0" y="1714488"/>
            <a:ext cx="9144000" cy="37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group U- index can be interpreted as the average proportion of time that members of  the group spend in an unpleasant state.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Most people would prefer to be married to a partner who is happy and </a:t>
            </a:r>
            <a:r>
              <a:rPr lang="en-US" dirty="0" err="1" smtClean="0"/>
              <a:t>satisfi</a:t>
            </a:r>
            <a:r>
              <a:rPr lang="en-US" dirty="0" smtClean="0"/>
              <a:t> </a:t>
            </a:r>
            <a:r>
              <a:rPr lang="en-US" dirty="0" err="1" smtClean="0"/>
              <a:t>ed</a:t>
            </a:r>
            <a:r>
              <a:rPr lang="en-US" dirty="0" smtClean="0"/>
              <a:t> rather than depressed and </a:t>
            </a:r>
            <a:r>
              <a:rPr lang="en-US" dirty="0" err="1" smtClean="0"/>
              <a:t>dissatisfi</a:t>
            </a:r>
            <a:r>
              <a:rPr lang="en-US" dirty="0" smtClean="0"/>
              <a:t> ed. Consistent with this preference, several longitudinal studies show that people who report in  sample surveys that they are happy.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algn="just"/>
            <a:r>
              <a:rPr lang="en-US" dirty="0" smtClean="0"/>
              <a:t>In the objective approach the focus is on measuring ‘hard’ facts, such as income in dollars or living accommodation in square </a:t>
            </a:r>
            <a:r>
              <a:rPr lang="en-US" dirty="0" err="1" smtClean="0"/>
              <a:t>metres</a:t>
            </a:r>
            <a:r>
              <a:rPr lang="en-US" dirty="0" smtClean="0"/>
              <a:t>.</a:t>
            </a:r>
          </a:p>
          <a:p>
            <a:pPr algn="just"/>
            <a:endParaRPr lang="en-US" dirty="0" smtClean="0"/>
          </a:p>
          <a:p>
            <a:pPr algn="just"/>
            <a:r>
              <a:rPr lang="en-US" dirty="0" smtClean="0"/>
              <a:t>The subjective approach, in contrast, considers ‘soft’ matters, such as satisfaction with income and perceived adequacy of dwellings.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Experience Sampling Method (ESM) and Ecological Momentary Assessment (EMA) were developed to collect information on people’s reported feelings in </a:t>
            </a:r>
            <a:r>
              <a:rPr lang="en-US" i="1" dirty="0" smtClean="0"/>
              <a:t>real time in natural settings during selected moments </a:t>
            </a:r>
            <a:r>
              <a:rPr lang="en-US" dirty="0" smtClean="0"/>
              <a:t>of the day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srcRect/>
          <a:stretch>
            <a:fillRect/>
          </a:stretch>
        </p:blipFill>
        <p:spPr bwMode="auto">
          <a:xfrm>
            <a:off x="0" y="1714487"/>
            <a:ext cx="9144000" cy="4657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0034" y="0"/>
            <a:ext cx="7829579" cy="6665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42414" y="2024063"/>
            <a:ext cx="7077586" cy="3262325"/>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19163" y="1809750"/>
            <a:ext cx="7305675" cy="3238500"/>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742950" y="1062038"/>
            <a:ext cx="7658100" cy="47339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00034" y="785794"/>
            <a:ext cx="7620000" cy="1504950"/>
          </a:xfrm>
          <a:prstGeom prst="rect">
            <a:avLst/>
          </a:prstGeom>
          <a:noFill/>
          <a:ln w="9525">
            <a:noFill/>
            <a:miter lim="800000"/>
            <a:headEnd/>
            <a:tailEnd/>
          </a:ln>
        </p:spPr>
      </p:pic>
      <p:pic>
        <p:nvPicPr>
          <p:cNvPr id="8196" name="Picture 4"/>
          <p:cNvPicPr>
            <a:picLocks noChangeAspect="1" noChangeArrowheads="1"/>
          </p:cNvPicPr>
          <p:nvPr/>
        </p:nvPicPr>
        <p:blipFill>
          <a:blip r:embed="rId3"/>
          <a:srcRect/>
          <a:stretch>
            <a:fillRect/>
          </a:stretch>
        </p:blipFill>
        <p:spPr bwMode="auto">
          <a:xfrm>
            <a:off x="500034" y="2000240"/>
            <a:ext cx="7648575" cy="32480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28596" y="2071678"/>
            <a:ext cx="7677150" cy="3219450"/>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642910" y="714356"/>
            <a:ext cx="7620000" cy="15049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742950" y="214290"/>
            <a:ext cx="7829578" cy="653782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571472" y="1857364"/>
            <a:ext cx="7781925" cy="3990975"/>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714348" y="642918"/>
            <a:ext cx="7734300" cy="1238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dimensions of difference</a:t>
            </a:r>
            <a:endParaRPr lang="en-US" dirty="0"/>
          </a:p>
        </p:txBody>
      </p:sp>
      <p:sp>
        <p:nvSpPr>
          <p:cNvPr id="3" name="Content Placeholder 2"/>
          <p:cNvSpPr>
            <a:spLocks noGrp="1"/>
          </p:cNvSpPr>
          <p:nvPr>
            <p:ph idx="1"/>
          </p:nvPr>
        </p:nvSpPr>
        <p:spPr/>
        <p:txBody>
          <a:bodyPr/>
          <a:lstStyle/>
          <a:p>
            <a:pPr algn="just"/>
            <a:r>
              <a:rPr lang="en-US" dirty="0" smtClean="0"/>
              <a:t>1- </a:t>
            </a:r>
            <a:r>
              <a:rPr lang="en-US" i="1" dirty="0" smtClean="0"/>
              <a:t>SUBSTANCE</a:t>
            </a:r>
          </a:p>
          <a:p>
            <a:pPr algn="just">
              <a:buNone/>
            </a:pPr>
            <a:r>
              <a:rPr lang="en-US" dirty="0" smtClean="0"/>
              <a:t>There is a difference in the </a:t>
            </a:r>
            <a:r>
              <a:rPr lang="en-US" b="1" i="1" u="sng" dirty="0" smtClean="0"/>
              <a:t>substance</a:t>
            </a:r>
            <a:r>
              <a:rPr lang="en-US" i="1" dirty="0" smtClean="0"/>
              <a:t> of the matter measured. Objective </a:t>
            </a:r>
            <a:r>
              <a:rPr lang="en-US" dirty="0" smtClean="0"/>
              <a:t>indicators are concerned with things that exist independent of subjective awareness. For instance: someone can be ill in an objective sense, because a </a:t>
            </a:r>
            <a:r>
              <a:rPr lang="en-US" dirty="0" err="1" smtClean="0"/>
              <a:t>tumour</a:t>
            </a:r>
            <a:r>
              <a:rPr lang="en-US" dirty="0" smtClean="0"/>
              <a:t> is spreading in the body, without that person knowing.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728663" y="538163"/>
            <a:ext cx="7686675" cy="57816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42911" y="1240156"/>
            <a:ext cx="7000924" cy="4762357"/>
          </a:xfrm>
          <a:prstGeom prst="rect">
            <a:avLst/>
          </a:prstGeom>
          <a:noFill/>
          <a:ln w="9525">
            <a:noFill/>
            <a:miter lim="800000"/>
            <a:headEnd/>
            <a:tailEnd/>
          </a:ln>
        </p:spPr>
      </p:pic>
      <p:pic>
        <p:nvPicPr>
          <p:cNvPr id="3" name="Picture 3"/>
          <p:cNvPicPr>
            <a:picLocks noChangeAspect="1" noChangeArrowheads="1"/>
          </p:cNvPicPr>
          <p:nvPr/>
        </p:nvPicPr>
        <p:blipFill>
          <a:blip r:embed="rId3"/>
          <a:srcRect/>
          <a:stretch>
            <a:fillRect/>
          </a:stretch>
        </p:blipFill>
        <p:spPr bwMode="auto">
          <a:xfrm>
            <a:off x="571472" y="0"/>
            <a:ext cx="7215238" cy="115514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971550" y="1357313"/>
            <a:ext cx="7200900" cy="41433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085850" y="352425"/>
            <a:ext cx="6972300" cy="61531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Emphasize that subjective- well being is multidimensional.</a:t>
            </a:r>
          </a:p>
          <a:p>
            <a:endParaRPr lang="en-US" dirty="0" smtClean="0"/>
          </a:p>
          <a:p>
            <a:r>
              <a:rPr lang="en-US" dirty="0" smtClean="0"/>
              <a:t>At the individual level within a country, the demographic correlates of </a:t>
            </a:r>
            <a:r>
              <a:rPr lang="en-US" dirty="0" err="1" smtClean="0"/>
              <a:t>experi</a:t>
            </a:r>
            <a:r>
              <a:rPr lang="en-US" dirty="0" smtClean="0"/>
              <a:t>- </a:t>
            </a:r>
            <a:r>
              <a:rPr lang="en-US" dirty="0" err="1" smtClean="0"/>
              <a:t>enced</a:t>
            </a:r>
            <a:r>
              <a:rPr lang="en-US" dirty="0" smtClean="0"/>
              <a:t> well- being and life (or happiness) satisfaction mostly have the same sign.</a:t>
            </a:r>
          </a:p>
          <a:p>
            <a:endParaRPr lang="en-US" dirty="0" smtClean="0"/>
          </a:p>
          <a:p>
            <a:r>
              <a:rPr lang="en-US" dirty="0" smtClean="0"/>
              <a:t> Life satisfaction and the U- index, however, yield a different ranking of France and the United States, most likely because of cultural differences in reporting that lead the French to appear less satisfied.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Differences in subjective well- being between age groups can be attributed to a component due to differences in time allocation and a component due to differences in feelings for a given set of activities. This analysis revealed that differences in time use account for a majority of the difference in experienced well- being between younger and older individuals.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2844" y="1775191"/>
            <a:ext cx="8543956" cy="4625609"/>
          </a:xfrm>
        </p:spPr>
        <p:txBody>
          <a:bodyPr>
            <a:normAutofit/>
          </a:bodyPr>
          <a:lstStyle/>
          <a:p>
            <a:pPr algn="just"/>
            <a:r>
              <a:rPr lang="en-US" dirty="0" smtClean="0"/>
              <a:t>NTA is a descriptive, not prescriptive, technique. The method of NTA does not lead to immediate policy recommendations. For example, the fact that spending time socializing may be more enjoyable than working for pay for the average person does not necessarily lead to the recommendation that people should socialize more and work less.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8" y="928670"/>
            <a:ext cx="8621532" cy="4531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52475" y="714356"/>
            <a:ext cx="7405739" cy="5554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28662" y="460354"/>
            <a:ext cx="7715304"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428736"/>
            <a:ext cx="9001156" cy="5286412"/>
          </a:xfrm>
        </p:spPr>
        <p:txBody>
          <a:bodyPr>
            <a:normAutofit fontScale="92500" lnSpcReduction="10000"/>
          </a:bodyPr>
          <a:lstStyle/>
          <a:p>
            <a:pPr>
              <a:buNone/>
            </a:pPr>
            <a:r>
              <a:rPr lang="en-US" i="1" dirty="0" smtClean="0"/>
              <a:t>2- ASSESSMENT</a:t>
            </a:r>
          </a:p>
          <a:p>
            <a:pPr algn="just"/>
            <a:r>
              <a:rPr lang="en-US" dirty="0" smtClean="0"/>
              <a:t>Objective measurement is based on explicit criteria and performed by external observers. Illness can be measured objectively by the determining presence of antigens in the blood (Given these operational definitions, any impartial observer will come to the same conclusion). </a:t>
            </a:r>
          </a:p>
          <a:p>
            <a:pPr algn="just"/>
            <a:r>
              <a:rPr lang="en-US" dirty="0" smtClean="0"/>
              <a:t>Subjective measurement involves self-reports based on implicit criteria. When we say we feel sick, we mostly cannot explain in much detail why we feel so and someone else, with the same symptoms, may be less apt to define himself as unwell.</a:t>
            </a:r>
          </a:p>
          <a:p>
            <a:endParaRPr lang="en-US" i="1"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268" y="928670"/>
            <a:ext cx="8919450" cy="4888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71713" y="231300"/>
            <a:ext cx="5657873" cy="538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785918" y="714356"/>
            <a:ext cx="6000792" cy="5193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638300" y="857232"/>
            <a:ext cx="6696668" cy="4576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785918" y="697245"/>
            <a:ext cx="6072230" cy="49415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56400" y="714356"/>
            <a:ext cx="6539775" cy="4910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538288" y="1400175"/>
            <a:ext cx="6067425" cy="4057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471613" y="1047750"/>
            <a:ext cx="6200775"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71700" y="1304925"/>
            <a:ext cx="4800600" cy="424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163286"/>
            <a:ext cx="9144000" cy="7184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ChangeAspect="1" noChangeArrowheads="1"/>
          </p:cNvPicPr>
          <p:nvPr/>
        </p:nvPicPr>
        <p:blipFill>
          <a:blip r:embed="rId2"/>
          <a:srcRect/>
          <a:stretch>
            <a:fillRect/>
          </a:stretch>
        </p:blipFill>
        <p:spPr bwMode="auto">
          <a:xfrm>
            <a:off x="714348" y="1643050"/>
            <a:ext cx="7219950" cy="4162425"/>
          </a:xfrm>
          <a:prstGeom prst="rect">
            <a:avLst/>
          </a:prstGeom>
          <a:noFill/>
          <a:ln w="9525">
            <a:noFill/>
            <a:miter lim="800000"/>
            <a:headEnd/>
            <a:tailEnd/>
          </a:ln>
          <a:effectLst/>
        </p:spPr>
      </p:pic>
      <p:sp>
        <p:nvSpPr>
          <p:cNvPr id="5" name="Rectangle 4"/>
          <p:cNvSpPr/>
          <p:nvPr/>
        </p:nvSpPr>
        <p:spPr>
          <a:xfrm>
            <a:off x="928662" y="5786454"/>
            <a:ext cx="7215238" cy="461665"/>
          </a:xfrm>
          <a:prstGeom prst="rect">
            <a:avLst/>
          </a:prstGeom>
        </p:spPr>
        <p:txBody>
          <a:bodyPr wrap="square">
            <a:spAutoFit/>
          </a:bodyPr>
          <a:lstStyle/>
          <a:p>
            <a:r>
              <a:rPr lang="en-US" sz="2400" b="1" dirty="0" smtClean="0"/>
              <a:t>Objective–subjective difference: basic configurations</a:t>
            </a:r>
            <a:endParaRPr lang="en-US" sz="2400" b="1" dirty="0"/>
          </a:p>
        </p:txBody>
      </p:sp>
      <p:sp>
        <p:nvSpPr>
          <p:cNvPr id="6" name="Rectangle 5"/>
          <p:cNvSpPr/>
          <p:nvPr/>
        </p:nvSpPr>
        <p:spPr>
          <a:xfrm>
            <a:off x="3071802" y="3714752"/>
            <a:ext cx="2357454" cy="861774"/>
          </a:xfrm>
          <a:prstGeom prst="rect">
            <a:avLst/>
          </a:prstGeom>
        </p:spPr>
        <p:txBody>
          <a:bodyPr wrap="square">
            <a:spAutoFit/>
          </a:bodyPr>
          <a:lstStyle/>
          <a:p>
            <a:r>
              <a:rPr lang="en-US" sz="1600" b="1" dirty="0" smtClean="0">
                <a:solidFill>
                  <a:schemeClr val="accent3">
                    <a:lumMod val="75000"/>
                  </a:schemeClr>
                </a:solidFill>
              </a:rPr>
              <a:t>actual ‘wealth’ of a person when  measured</a:t>
            </a:r>
          </a:p>
          <a:p>
            <a:r>
              <a:rPr lang="en-US" sz="1600" b="1" dirty="0" smtClean="0">
                <a:solidFill>
                  <a:schemeClr val="accent3">
                    <a:lumMod val="75000"/>
                  </a:schemeClr>
                </a:solidFill>
              </a:rPr>
              <a:t>by her bank account.</a:t>
            </a:r>
            <a:endParaRPr lang="en-US" sz="1600" b="1" dirty="0">
              <a:solidFill>
                <a:schemeClr val="accent3">
                  <a:lumMod val="75000"/>
                </a:schemeClr>
              </a:solidFill>
            </a:endParaRPr>
          </a:p>
        </p:txBody>
      </p:sp>
      <p:sp>
        <p:nvSpPr>
          <p:cNvPr id="7" name="Rectangle 6"/>
          <p:cNvSpPr/>
          <p:nvPr/>
        </p:nvSpPr>
        <p:spPr>
          <a:xfrm>
            <a:off x="5572132" y="3714752"/>
            <a:ext cx="2214578" cy="923330"/>
          </a:xfrm>
          <a:prstGeom prst="rect">
            <a:avLst/>
          </a:prstGeom>
        </p:spPr>
        <p:txBody>
          <a:bodyPr wrap="square">
            <a:spAutoFit/>
          </a:bodyPr>
          <a:lstStyle/>
          <a:p>
            <a:r>
              <a:rPr lang="en-US" b="1" dirty="0" smtClean="0">
                <a:solidFill>
                  <a:srgbClr val="00B050"/>
                </a:solidFill>
              </a:rPr>
              <a:t>Measuring wealth using self-perceived </a:t>
            </a:r>
            <a:r>
              <a:rPr lang="en-US" b="1" dirty="0" err="1" smtClean="0">
                <a:solidFill>
                  <a:srgbClr val="00B050"/>
                </a:solidFill>
              </a:rPr>
              <a:t>wealthiness</a:t>
            </a:r>
            <a:endParaRPr lang="en-US" b="1" dirty="0">
              <a:solidFill>
                <a:srgbClr val="00B050"/>
              </a:solidFill>
            </a:endParaRPr>
          </a:p>
        </p:txBody>
      </p:sp>
      <p:sp>
        <p:nvSpPr>
          <p:cNvPr id="9" name="Rectangle 8"/>
          <p:cNvSpPr/>
          <p:nvPr/>
        </p:nvSpPr>
        <p:spPr>
          <a:xfrm>
            <a:off x="3071802" y="4786322"/>
            <a:ext cx="2286000" cy="830997"/>
          </a:xfrm>
          <a:prstGeom prst="rect">
            <a:avLst/>
          </a:prstGeom>
        </p:spPr>
        <p:txBody>
          <a:bodyPr wrap="square">
            <a:spAutoFit/>
          </a:bodyPr>
          <a:lstStyle/>
          <a:p>
            <a:r>
              <a:rPr lang="en-US" sz="1600" b="1" dirty="0" smtClean="0">
                <a:solidFill>
                  <a:srgbClr val="0070C0"/>
                </a:solidFill>
              </a:rPr>
              <a:t>measuring happiness by relating it to the use of anti-depressants</a:t>
            </a:r>
            <a:endParaRPr lang="en-US" sz="1600" b="1" dirty="0">
              <a:solidFill>
                <a:srgbClr val="0070C0"/>
              </a:solidFill>
            </a:endParaRPr>
          </a:p>
        </p:txBody>
      </p:sp>
      <p:sp>
        <p:nvSpPr>
          <p:cNvPr id="10" name="Rectangle 9"/>
          <p:cNvSpPr/>
          <p:nvPr/>
        </p:nvSpPr>
        <p:spPr>
          <a:xfrm>
            <a:off x="5429256" y="4643446"/>
            <a:ext cx="2428892" cy="1015663"/>
          </a:xfrm>
          <a:prstGeom prst="rect">
            <a:avLst/>
          </a:prstGeom>
        </p:spPr>
        <p:txBody>
          <a:bodyPr wrap="square">
            <a:spAutoFit/>
          </a:bodyPr>
          <a:lstStyle/>
          <a:p>
            <a:r>
              <a:rPr lang="en-US" sz="2000" b="1" dirty="0" smtClean="0">
                <a:solidFill>
                  <a:srgbClr val="002060"/>
                </a:solidFill>
              </a:rPr>
              <a:t>measuring happiness using self-report</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89898" y="0"/>
            <a:ext cx="932379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9140" y="-251452"/>
            <a:ext cx="9183140" cy="7252352"/>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14346" y="0"/>
            <a:ext cx="9572692" cy="7143776"/>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85786" y="285728"/>
            <a:ext cx="7715304" cy="641032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66014" y="114167"/>
            <a:ext cx="9410014" cy="670179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42908" y="0"/>
            <a:ext cx="9501254" cy="2453667"/>
          </a:xfrm>
          <a:prstGeom prst="rect">
            <a:avLst/>
          </a:prstGeom>
          <a:noFill/>
          <a:ln w="9525">
            <a:noFill/>
            <a:miter lim="800000"/>
            <a:headEnd/>
            <a:tailEnd/>
          </a:ln>
          <a:effectLst/>
        </p:spPr>
      </p:pic>
      <p:sp>
        <p:nvSpPr>
          <p:cNvPr id="7" name="Rectangle 6"/>
          <p:cNvSpPr/>
          <p:nvPr/>
        </p:nvSpPr>
        <p:spPr>
          <a:xfrm>
            <a:off x="142844" y="2428868"/>
            <a:ext cx="9001156" cy="4093428"/>
          </a:xfrm>
          <a:prstGeom prst="rect">
            <a:avLst/>
          </a:prstGeom>
        </p:spPr>
        <p:txBody>
          <a:bodyPr wrap="square">
            <a:spAutoFit/>
          </a:bodyPr>
          <a:lstStyle/>
          <a:p>
            <a:r>
              <a:rPr lang="en-US" sz="2000" b="1" i="1" dirty="0" smtClean="0">
                <a:solidFill>
                  <a:srgbClr val="66FFFF"/>
                </a:solidFill>
              </a:rPr>
              <a:t>Type 1 Illness revealed by symptoms such as weight loss or biochemical </a:t>
            </a:r>
            <a:r>
              <a:rPr lang="en-US" sz="2000" b="1" dirty="0" smtClean="0">
                <a:solidFill>
                  <a:srgbClr val="66FFFF"/>
                </a:solidFill>
              </a:rPr>
              <a:t>tests;</a:t>
            </a:r>
          </a:p>
          <a:p>
            <a:r>
              <a:rPr lang="en-US" sz="2000" b="1" i="1" dirty="0" smtClean="0">
                <a:solidFill>
                  <a:srgbClr val="0099FF"/>
                </a:solidFill>
              </a:rPr>
              <a:t>Type 2 Illness diagnosed by a doctor on the basis of a patient’s complaints;</a:t>
            </a:r>
          </a:p>
          <a:p>
            <a:r>
              <a:rPr lang="en-US" sz="2000" b="1" i="1" dirty="0" smtClean="0">
                <a:solidFill>
                  <a:srgbClr val="0066FF"/>
                </a:solidFill>
              </a:rPr>
              <a:t>Type 3 Perception of being ill by one-self (possibly without feeling sick);</a:t>
            </a:r>
          </a:p>
          <a:p>
            <a:r>
              <a:rPr lang="en-US" sz="2000" b="1" i="1" dirty="0" smtClean="0">
                <a:solidFill>
                  <a:srgbClr val="0070C0"/>
                </a:solidFill>
              </a:rPr>
              <a:t>Type 4 Being and feeling ill as apparent in sickness </a:t>
            </a:r>
            <a:r>
              <a:rPr lang="en-US" sz="2000" b="1" i="1" dirty="0" err="1" smtClean="0">
                <a:solidFill>
                  <a:srgbClr val="0070C0"/>
                </a:solidFill>
              </a:rPr>
              <a:t>behaviours</a:t>
            </a:r>
            <a:r>
              <a:rPr lang="en-US" sz="2000" b="1" i="1" dirty="0" smtClean="0">
                <a:solidFill>
                  <a:srgbClr val="0070C0"/>
                </a:solidFill>
              </a:rPr>
              <a:t> such as </a:t>
            </a:r>
            <a:r>
              <a:rPr lang="en-US" sz="2000" b="1" dirty="0" smtClean="0">
                <a:solidFill>
                  <a:srgbClr val="0070C0"/>
                </a:solidFill>
              </a:rPr>
              <a:t>absenteeism and visiting the doctor;</a:t>
            </a:r>
          </a:p>
          <a:p>
            <a:r>
              <a:rPr lang="en-US" sz="2000" b="1" i="1" dirty="0" smtClean="0">
                <a:solidFill>
                  <a:srgbClr val="6600FF"/>
                </a:solidFill>
              </a:rPr>
              <a:t>Type 5 Being and feeling ill measured by a health questionnaire that </a:t>
            </a:r>
            <a:r>
              <a:rPr lang="en-US" sz="2000" b="1" dirty="0" smtClean="0">
                <a:solidFill>
                  <a:srgbClr val="6600FF"/>
                </a:solidFill>
              </a:rPr>
              <a:t>involves both perceptions of functional health and health complaints; </a:t>
            </a:r>
          </a:p>
          <a:p>
            <a:r>
              <a:rPr lang="en-US" sz="2000" b="1" i="1" dirty="0" smtClean="0">
                <a:solidFill>
                  <a:srgbClr val="000066"/>
                </a:solidFill>
              </a:rPr>
              <a:t>Type 6 Being and feeling ill as reported directly by a person;</a:t>
            </a:r>
          </a:p>
          <a:p>
            <a:r>
              <a:rPr lang="en-US" sz="2000" b="1" i="1" dirty="0" smtClean="0">
                <a:solidFill>
                  <a:srgbClr val="92D050"/>
                </a:solidFill>
              </a:rPr>
              <a:t>Type 7 Feeling ill as apparent by consumption of relief drugs, such as </a:t>
            </a:r>
            <a:r>
              <a:rPr lang="en-US" sz="2000" b="1" dirty="0" smtClean="0">
                <a:solidFill>
                  <a:srgbClr val="92D050"/>
                </a:solidFill>
              </a:rPr>
              <a:t>painkillers or tranquilizers;</a:t>
            </a:r>
          </a:p>
          <a:p>
            <a:r>
              <a:rPr lang="en-US" sz="2000" b="1" i="1" dirty="0" smtClean="0">
                <a:solidFill>
                  <a:srgbClr val="009900"/>
                </a:solidFill>
              </a:rPr>
              <a:t>Type 8 Feeling ill measured using a sickness complaint inventory;</a:t>
            </a:r>
          </a:p>
          <a:p>
            <a:r>
              <a:rPr lang="en-US" sz="2000" b="1" i="1" dirty="0" smtClean="0">
                <a:solidFill>
                  <a:srgbClr val="003300"/>
                </a:solidFill>
              </a:rPr>
              <a:t>Type 9 Feeling ill measured using a response to a single question on how </a:t>
            </a:r>
            <a:r>
              <a:rPr lang="en-US" sz="2000" b="1" dirty="0" smtClean="0">
                <a:solidFill>
                  <a:srgbClr val="003300"/>
                </a:solidFill>
              </a:rPr>
              <a:t>fit or sick one feels.</a:t>
            </a:r>
            <a:endParaRPr lang="en-US" sz="2000" b="1" dirty="0">
              <a:solidFill>
                <a:srgbClr val="00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Subjective</a:t>
            </a:r>
            <a:br>
              <a:rPr lang="en-US" dirty="0" smtClean="0"/>
            </a:br>
            <a:r>
              <a:rPr lang="en-US" dirty="0" smtClean="0"/>
              <a:t>Well- Being of Nations</a:t>
            </a:r>
            <a:endParaRPr lang="en-US" dirty="0"/>
          </a:p>
        </p:txBody>
      </p:sp>
      <p:sp>
        <p:nvSpPr>
          <p:cNvPr id="3" name="Content Placeholder 2"/>
          <p:cNvSpPr>
            <a:spLocks noGrp="1"/>
          </p:cNvSpPr>
          <p:nvPr>
            <p:ph idx="1"/>
          </p:nvPr>
        </p:nvSpPr>
        <p:spPr>
          <a:xfrm>
            <a:off x="214282" y="1775191"/>
            <a:ext cx="8472518" cy="4625609"/>
          </a:xfrm>
        </p:spPr>
        <p:txBody>
          <a:bodyPr>
            <a:normAutofit lnSpcReduction="10000"/>
          </a:bodyPr>
          <a:lstStyle/>
          <a:p>
            <a:pPr algn="just"/>
            <a:r>
              <a:rPr lang="en-US" dirty="0" smtClean="0"/>
              <a:t>Alternative way of measuring society’s wellbeing, based on time use and affective (emotional) experience National Time Accounting (NTA).</a:t>
            </a:r>
          </a:p>
          <a:p>
            <a:pPr algn="just"/>
            <a:r>
              <a:rPr lang="en-US" dirty="0" smtClean="0"/>
              <a:t>National Time Accounting is a set of methods for measuring, categorizing, comparing, and analyzing the way people spend their time, across countries, over historical time, or between groups of people within a country at a given time.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75191"/>
            <a:ext cx="8686800" cy="4797081"/>
          </a:xfrm>
        </p:spPr>
        <p:txBody>
          <a:bodyPr>
            <a:normAutofit lnSpcReduction="10000"/>
          </a:bodyPr>
          <a:lstStyle/>
          <a:p>
            <a:r>
              <a:rPr lang="en-US" dirty="0" smtClean="0"/>
              <a:t>Perhaps related to the outpouring of research into subjective well- being, policymakers and statistical agencies around the world have shown increased interest in measuring subjective well- being as part of their national statistics.</a:t>
            </a:r>
          </a:p>
          <a:p>
            <a:r>
              <a:rPr lang="en-US" dirty="0" smtClean="0"/>
              <a:t>National Time Accounting provides a method for tracking time allocation and assessing whether people are experiencing their daily lives in more or less enjoyable ways.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Most past efforts to evaluate time use rely on researchers’ external judgments regarding which activities constitute enjoyable leisure and which constitute arduous work and home production.</a:t>
            </a:r>
          </a:p>
          <a:p>
            <a:r>
              <a:rPr lang="en-US" dirty="0" smtClean="0"/>
              <a:t>NTA relies on individuals’ own evaluations of their emotional experiences during their </a:t>
            </a:r>
            <a:r>
              <a:rPr lang="en-US" dirty="0" err="1" smtClean="0"/>
              <a:t>arious</a:t>
            </a:r>
            <a:r>
              <a:rPr lang="en-US" dirty="0" smtClean="0"/>
              <a:t> uses of time.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3129</TotalTime>
  <Words>1243</Words>
  <Application>Microsoft Office PowerPoint</Application>
  <PresentationFormat>On-screen Show (4:3)</PresentationFormat>
  <Paragraphs>59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Module</vt:lpstr>
      <vt:lpstr>Subjective and Objective Measures of Well-being</vt:lpstr>
      <vt:lpstr>Slide 2</vt:lpstr>
      <vt:lpstr>Two dimensions of difference</vt:lpstr>
      <vt:lpstr>Slide 4</vt:lpstr>
      <vt:lpstr>Slide 5</vt:lpstr>
      <vt:lpstr>Slide 6</vt:lpstr>
      <vt:lpstr>Measuring the Subjective Well- Being of Nations</vt:lpstr>
      <vt:lpstr>Slide 8</vt:lpstr>
      <vt:lpstr>Slide 9</vt:lpstr>
      <vt:lpstr>Slide 10</vt:lpstr>
      <vt:lpstr>Slide 11</vt:lpstr>
      <vt:lpstr>Slide 12</vt:lpstr>
      <vt:lpstr>Two challenges for Measuring the Subjective Well- Being: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Subjective and Objective Measures of Well-being</dc:title>
  <dc:creator>Abdollahi</dc:creator>
  <cp:lastModifiedBy>Ali</cp:lastModifiedBy>
  <cp:revision>44</cp:revision>
  <dcterms:created xsi:type="dcterms:W3CDTF">2010-10-28T06:33:40Z</dcterms:created>
  <dcterms:modified xsi:type="dcterms:W3CDTF">2010-11-08T05:11:03Z</dcterms:modified>
</cp:coreProperties>
</file>