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8"/>
  </p:notesMasterIdLst>
  <p:sldIdLst>
    <p:sldId id="256" r:id="rId2"/>
    <p:sldId id="257" r:id="rId3"/>
    <p:sldId id="263" r:id="rId4"/>
    <p:sldId id="258" r:id="rId5"/>
    <p:sldId id="312" r:id="rId6"/>
    <p:sldId id="313" r:id="rId7"/>
    <p:sldId id="264" r:id="rId8"/>
    <p:sldId id="265" r:id="rId9"/>
    <p:sldId id="267" r:id="rId10"/>
    <p:sldId id="268" r:id="rId11"/>
    <p:sldId id="269" r:id="rId12"/>
    <p:sldId id="270" r:id="rId13"/>
    <p:sldId id="271" r:id="rId14"/>
    <p:sldId id="272" r:id="rId15"/>
    <p:sldId id="274" r:id="rId16"/>
    <p:sldId id="275" r:id="rId17"/>
    <p:sldId id="276" r:id="rId18"/>
    <p:sldId id="277" r:id="rId19"/>
    <p:sldId id="309" r:id="rId20"/>
    <p:sldId id="311" r:id="rId21"/>
    <p:sldId id="317" r:id="rId22"/>
    <p:sldId id="279" r:id="rId23"/>
    <p:sldId id="280" r:id="rId24"/>
    <p:sldId id="281" r:id="rId25"/>
    <p:sldId id="282" r:id="rId26"/>
    <p:sldId id="283" r:id="rId27"/>
    <p:sldId id="284" r:id="rId28"/>
    <p:sldId id="288" r:id="rId29"/>
    <p:sldId id="289" r:id="rId30"/>
    <p:sldId id="290" r:id="rId31"/>
    <p:sldId id="291" r:id="rId32"/>
    <p:sldId id="292" r:id="rId33"/>
    <p:sldId id="293" r:id="rId34"/>
    <p:sldId id="294" r:id="rId35"/>
    <p:sldId id="295" r:id="rId36"/>
    <p:sldId id="314" r:id="rId37"/>
    <p:sldId id="296" r:id="rId38"/>
    <p:sldId id="298" r:id="rId39"/>
    <p:sldId id="299" r:id="rId40"/>
    <p:sldId id="300" r:id="rId41"/>
    <p:sldId id="301" r:id="rId42"/>
    <p:sldId id="302" r:id="rId43"/>
    <p:sldId id="303" r:id="rId44"/>
    <p:sldId id="304" r:id="rId45"/>
    <p:sldId id="305" r:id="rId46"/>
    <p:sldId id="306" r:id="rId47"/>
    <p:sldId id="307" r:id="rId48"/>
    <p:sldId id="308" r:id="rId49"/>
    <p:sldId id="315" r:id="rId50"/>
    <p:sldId id="316" r:id="rId51"/>
    <p:sldId id="318" r:id="rId52"/>
    <p:sldId id="319" r:id="rId53"/>
    <p:sldId id="320" r:id="rId54"/>
    <p:sldId id="323" r:id="rId55"/>
    <p:sldId id="322" r:id="rId56"/>
    <p:sldId id="27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978" autoAdjust="0"/>
  </p:normalViewPr>
  <p:slideViewPr>
    <p:cSldViewPr>
      <p:cViewPr>
        <p:scale>
          <a:sx n="75" d="100"/>
          <a:sy n="75" d="100"/>
        </p:scale>
        <p:origin x="-133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3EE4F-757D-46B8-8300-56EEA418A274}" type="datetimeFigureOut">
              <a:rPr lang="en-US" smtClean="0"/>
              <a:pPr/>
              <a:t>11/14/2010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CA644-985A-43D2-AF4F-715214EC0D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7CA644-985A-43D2-AF4F-715214EC0D8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E0B1CB1-5FAA-49D5-AD6B-3D0B2BE3C04F}" type="datetimeFigureOut">
              <a:rPr lang="en-US" smtClean="0"/>
              <a:pPr/>
              <a:t>11/14/2010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33AFA1-33D5-4D6E-99F0-370E8EA70F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92B5569-8F23-4FF7-AA7C-CD1C7B0D2FB9}" type="datetimeFigureOut">
              <a:rPr lang="en-US" smtClean="0"/>
              <a:pPr/>
              <a:t>11/14/2010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33AFA1-33D5-4D6E-99F0-370E8EA70F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E0B1CB1-5FAA-49D5-AD6B-3D0B2BE3C04F}" type="datetimeFigureOut">
              <a:rPr lang="en-US" smtClean="0"/>
              <a:pPr/>
              <a:t>11/14/2010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B33AFA1-33D5-4D6E-99F0-370E8EA70F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92B5569-8F23-4FF7-AA7C-CD1C7B0D2FB9}" type="datetimeFigureOut">
              <a:rPr lang="en-US" smtClean="0"/>
              <a:pPr/>
              <a:t>11/14/2010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33AFA1-33D5-4D6E-99F0-370E8EA70F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92B5569-8F23-4FF7-AA7C-CD1C7B0D2FB9}" type="datetimeFigureOut">
              <a:rPr lang="en-US" smtClean="0"/>
              <a:pPr/>
              <a:t>11/14/2010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33AFA1-33D5-4D6E-99F0-370E8EA70F5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92B5569-8F23-4FF7-AA7C-CD1C7B0D2FB9}" type="datetimeFigureOut">
              <a:rPr lang="en-US" smtClean="0"/>
              <a:pPr/>
              <a:t>11/14/2010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3AFA1-33D5-4D6E-99F0-370E8EA70F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r.undp.org/en/statistics/indices/hpi/" TargetMode="External"/><Relationship Id="rId2" Type="http://schemas.openxmlformats.org/officeDocument/2006/relationships/hyperlink" Target="http://www.ophi.org.uk/" TargetMode="External"/><Relationship Id="rId1" Type="http://schemas.openxmlformats.org/officeDocument/2006/relationships/slideLayout" Target="../slideLayouts/slideLayout2.xml"/><Relationship Id="rId4" Type="http://schemas.openxmlformats.org/officeDocument/2006/relationships/hyperlink" Target="http://hdr.undp.org/en/reports/global/hdr199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6050" y="533400"/>
            <a:ext cx="6215106" cy="2868168"/>
          </a:xfrm>
        </p:spPr>
        <p:txBody>
          <a:bodyPr>
            <a:normAutofit/>
          </a:bodyPr>
          <a:lstStyle/>
          <a:p>
            <a:pPr algn="l"/>
            <a:r>
              <a:rPr lang="en-US" b="1" dirty="0" smtClean="0"/>
              <a:t>Multidimensional Poverty Index</a:t>
            </a:r>
            <a:endParaRPr lang="en-US" dirty="0"/>
          </a:p>
        </p:txBody>
      </p:sp>
      <p:sp>
        <p:nvSpPr>
          <p:cNvPr id="3" name="Subtitle 2"/>
          <p:cNvSpPr>
            <a:spLocks noGrp="1"/>
          </p:cNvSpPr>
          <p:nvPr>
            <p:ph type="subTitle" idx="1"/>
          </p:nvPr>
        </p:nvSpPr>
        <p:spPr>
          <a:xfrm>
            <a:off x="2643174" y="3500438"/>
            <a:ext cx="3614580" cy="1143008"/>
          </a:xfrm>
        </p:spPr>
        <p:txBody>
          <a:bodyPr>
            <a:normAutofit/>
          </a:bodyPr>
          <a:lstStyle/>
          <a:p>
            <a:r>
              <a:rPr lang="en-US" sz="3200" dirty="0" smtClean="0">
                <a:solidFill>
                  <a:schemeClr val="tx1"/>
                </a:solidFill>
              </a:rPr>
              <a:t>2010  UNDP Report</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500"/>
            <a:ext cx="7239000" cy="1143000"/>
          </a:xfrm>
        </p:spPr>
        <p:txBody>
          <a:bodyPr/>
          <a:lstStyle/>
          <a:p>
            <a:r>
              <a:rPr lang="en-US" dirty="0" smtClean="0"/>
              <a:t>What does the MPI measure</a:t>
            </a:r>
            <a:endParaRPr lang="en-US" dirty="0"/>
          </a:p>
        </p:txBody>
      </p:sp>
      <p:sp>
        <p:nvSpPr>
          <p:cNvPr id="3" name="Content Placeholder 2"/>
          <p:cNvSpPr>
            <a:spLocks noGrp="1"/>
          </p:cNvSpPr>
          <p:nvPr>
            <p:ph idx="1"/>
          </p:nvPr>
        </p:nvSpPr>
        <p:spPr>
          <a:xfrm>
            <a:off x="214282" y="714356"/>
            <a:ext cx="7715304" cy="5741380"/>
          </a:xfrm>
        </p:spPr>
        <p:txBody>
          <a:bodyPr>
            <a:normAutofit lnSpcReduction="10000"/>
          </a:bodyPr>
          <a:lstStyle/>
          <a:p>
            <a:pPr algn="just"/>
            <a:r>
              <a:rPr lang="en-US" dirty="0" smtClean="0"/>
              <a:t>The MPI uses 10 indicators to measure three critical dimensions of poverty at the household level: education, health and living standard in 104 developing countries. </a:t>
            </a:r>
          </a:p>
          <a:p>
            <a:pPr algn="just"/>
            <a:r>
              <a:rPr lang="en-US" dirty="0" smtClean="0"/>
              <a:t>These directly measured deprivations in health and educational outcomes as well as key services such as water, sanitation, and electricity reveal not only how many people are poor but also the composition of their poverty.</a:t>
            </a:r>
          </a:p>
          <a:p>
            <a:pPr algn="just"/>
            <a:r>
              <a:rPr lang="en-US" dirty="0" smtClean="0"/>
              <a:t> The MPI also reflects the intensity of poverty – the sum of weighted deprivations that each household faces at the same time. A person who is deprived in 70% of the indicators is clearly worse off than someone who is deprived in 40% of the indicators.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14998" cy="605808"/>
          </a:xfrm>
        </p:spPr>
        <p:txBody>
          <a:bodyPr/>
          <a:lstStyle/>
          <a:p>
            <a:r>
              <a:rPr lang="en-US" dirty="0" smtClean="0"/>
              <a:t>Why is the MPI useful</a:t>
            </a:r>
            <a:endParaRPr lang="en-US" dirty="0"/>
          </a:p>
        </p:txBody>
      </p:sp>
      <p:sp>
        <p:nvSpPr>
          <p:cNvPr id="3" name="Content Placeholder 2"/>
          <p:cNvSpPr>
            <a:spLocks noGrp="1"/>
          </p:cNvSpPr>
          <p:nvPr>
            <p:ph idx="1"/>
          </p:nvPr>
        </p:nvSpPr>
        <p:spPr>
          <a:xfrm>
            <a:off x="0" y="1214422"/>
            <a:ext cx="7643834" cy="6072206"/>
          </a:xfrm>
        </p:spPr>
        <p:txBody>
          <a:bodyPr>
            <a:normAutofit/>
          </a:bodyPr>
          <a:lstStyle/>
          <a:p>
            <a:pPr algn="just"/>
            <a:r>
              <a:rPr lang="en-US" dirty="0" smtClean="0"/>
              <a:t>Show all the deprivations that impact someone’s life at the same time – so it can inform a holistic response.</a:t>
            </a:r>
          </a:p>
          <a:p>
            <a:pPr algn="just"/>
            <a:endParaRPr lang="en-US" dirty="0" smtClean="0"/>
          </a:p>
          <a:p>
            <a:pPr algn="just"/>
            <a:r>
              <a:rPr lang="en-US" dirty="0" smtClean="0"/>
              <a:t>Identify the poorest people. Such information is vital to target people living in poverty so they benefit from key interventions.</a:t>
            </a:r>
          </a:p>
          <a:p>
            <a:pPr algn="just"/>
            <a:endParaRPr lang="en-US" dirty="0" smtClean="0"/>
          </a:p>
          <a:p>
            <a:pPr algn="just"/>
            <a:r>
              <a:rPr lang="en-US" dirty="0" smtClean="0"/>
              <a:t>Show which deprivations are most common in different regions and among different groups, so that resources can be allocated and policies designed to address their particular needs.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Reflect the results of effective policy interventions quickly. Because the MPI measures outcomes directly, it will immediately reflect changes such as school enrolment, whereas it can take time for this to affect income.</a:t>
            </a:r>
          </a:p>
          <a:p>
            <a:pPr algn="just"/>
            <a:r>
              <a:rPr lang="en-US" dirty="0" smtClean="0"/>
              <a:t>Integrate many different aspects of poverty related to the MDGs into a single measure, reflecting interconnections among deprivations and helping to identify poverty traps.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43668" cy="534370"/>
          </a:xfrm>
        </p:spPr>
        <p:txBody>
          <a:bodyPr>
            <a:normAutofit fontScale="90000"/>
          </a:bodyPr>
          <a:lstStyle/>
          <a:p>
            <a:r>
              <a:rPr lang="en-US" dirty="0" smtClean="0"/>
              <a:t>How was the MPI created</a:t>
            </a:r>
            <a:endParaRPr lang="en-US" dirty="0"/>
          </a:p>
        </p:txBody>
      </p:sp>
      <p:sp>
        <p:nvSpPr>
          <p:cNvPr id="3" name="Content Placeholder 2"/>
          <p:cNvSpPr>
            <a:spLocks noGrp="1"/>
          </p:cNvSpPr>
          <p:nvPr>
            <p:ph idx="1"/>
          </p:nvPr>
        </p:nvSpPr>
        <p:spPr>
          <a:xfrm>
            <a:off x="0" y="1142984"/>
            <a:ext cx="7696200" cy="5312752"/>
          </a:xfrm>
        </p:spPr>
        <p:txBody>
          <a:bodyPr/>
          <a:lstStyle/>
          <a:p>
            <a:pPr algn="just"/>
            <a:r>
              <a:rPr lang="en-US" dirty="0" smtClean="0"/>
              <a:t>The MPI was created using a technique developed by Sabina </a:t>
            </a:r>
            <a:r>
              <a:rPr lang="en-US" dirty="0" err="1" smtClean="0"/>
              <a:t>Alkire</a:t>
            </a:r>
            <a:r>
              <a:rPr lang="en-US" dirty="0" smtClean="0"/>
              <a:t> and James Foster. The </a:t>
            </a:r>
            <a:r>
              <a:rPr lang="en-US" sz="2800" b="1" dirty="0" err="1" smtClean="0"/>
              <a:t>Alkire</a:t>
            </a:r>
            <a:r>
              <a:rPr lang="en-US" sz="2800" b="1" dirty="0" smtClean="0"/>
              <a:t> Foster method </a:t>
            </a:r>
            <a:r>
              <a:rPr lang="en-US" dirty="0" smtClean="0"/>
              <a:t>measures outcomes at the individual level (person or household) against multiple criteria (dimensions and indicators). The method is flexible and can be used with different dimensions and indicators to create measures specific to different societies and situations.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7239000" cy="5884256"/>
          </a:xfrm>
        </p:spPr>
        <p:txBody>
          <a:bodyPr/>
          <a:lstStyle/>
          <a:p>
            <a:pPr algn="just"/>
            <a:r>
              <a:rPr lang="en-US" dirty="0" smtClean="0"/>
              <a:t>It can be applied to measure poverty or wellbeing, target services or conditional cash transfers and for monitoring and evaluation of </a:t>
            </a:r>
            <a:r>
              <a:rPr lang="en-US" dirty="0" err="1" smtClean="0"/>
              <a:t>programmes</a:t>
            </a:r>
            <a:r>
              <a:rPr lang="en-US" dirty="0" smtClean="0"/>
              <a:t>. </a:t>
            </a:r>
          </a:p>
          <a:p>
            <a:pPr algn="just"/>
            <a:endParaRPr lang="en-US" dirty="0" smtClean="0"/>
          </a:p>
          <a:p>
            <a:pPr algn="just"/>
            <a:endParaRPr lang="en-US" dirty="0" smtClean="0"/>
          </a:p>
          <a:p>
            <a:pPr algn="just"/>
            <a:r>
              <a:rPr lang="en-US" dirty="0" smtClean="0"/>
              <a:t>The method can show the incidence, intensity and depth of poverty, as well as inequality among the poor, depending on the type of data available to create the measure. Read our policy page for more information on the method and the countries that have adopted it.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7696200" cy="6241446"/>
          </a:xfrm>
        </p:spPr>
        <p:txBody>
          <a:bodyPr/>
          <a:lstStyle/>
          <a:p>
            <a:pPr algn="just"/>
            <a:r>
              <a:rPr lang="en-US" dirty="0" smtClean="0"/>
              <a:t>The MPI has three dimensions: </a:t>
            </a:r>
            <a:r>
              <a:rPr lang="en-US" b="1" dirty="0" smtClean="0"/>
              <a:t>health, education</a:t>
            </a:r>
            <a:r>
              <a:rPr lang="en-US" dirty="0" smtClean="0"/>
              <a:t>, and </a:t>
            </a:r>
            <a:r>
              <a:rPr lang="en-US" b="1" dirty="0" smtClean="0"/>
              <a:t>standard of living</a:t>
            </a:r>
            <a:r>
              <a:rPr lang="en-US" dirty="0" smtClean="0"/>
              <a:t>. These are measured using ten indicators.</a:t>
            </a:r>
          </a:p>
          <a:p>
            <a:pPr algn="just"/>
            <a:endParaRPr lang="en-US" dirty="0" smtClean="0"/>
          </a:p>
          <a:p>
            <a:pPr algn="just"/>
            <a:endParaRPr lang="en-US" dirty="0" smtClean="0"/>
          </a:p>
          <a:p>
            <a:pPr algn="just"/>
            <a:r>
              <a:rPr lang="en-US" dirty="0" smtClean="0"/>
              <a:t>The MPI reveals the combination of deprivations that batter a household at the same time.</a:t>
            </a:r>
          </a:p>
          <a:p>
            <a:pPr algn="just"/>
            <a:endParaRPr lang="en-US" dirty="0" smtClean="0"/>
          </a:p>
          <a:p>
            <a:pPr algn="just"/>
            <a:endParaRPr lang="en-US" dirty="0" smtClean="0"/>
          </a:p>
          <a:p>
            <a:pPr algn="just"/>
            <a:r>
              <a:rPr lang="en-US" dirty="0" smtClean="0"/>
              <a:t> A household is identified as </a:t>
            </a:r>
            <a:r>
              <a:rPr lang="en-US" dirty="0" err="1" smtClean="0"/>
              <a:t>multidimensionally</a:t>
            </a:r>
            <a:r>
              <a:rPr lang="en-US" dirty="0" smtClean="0"/>
              <a:t>  poor if, and only if, it is deprived in some combination of indicators whose weighted sum exceeds 30 percent of deprivations.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239000" cy="1463040"/>
          </a:xfrm>
        </p:spPr>
        <p:txBody>
          <a:bodyPr>
            <a:normAutofit fontScale="90000"/>
          </a:bodyPr>
          <a:lstStyle/>
          <a:p>
            <a:r>
              <a:rPr lang="en-US" dirty="0" smtClean="0"/>
              <a:t>1. Health (each indicator weighted equally at 1/6)</a:t>
            </a:r>
            <a:br>
              <a:rPr lang="en-US" dirty="0" smtClean="0"/>
            </a:br>
            <a:endParaRPr lang="en-US" dirty="0"/>
          </a:p>
        </p:txBody>
      </p:sp>
      <p:sp>
        <p:nvSpPr>
          <p:cNvPr id="3" name="Content Placeholder 2"/>
          <p:cNvSpPr>
            <a:spLocks noGrp="1"/>
          </p:cNvSpPr>
          <p:nvPr>
            <p:ph idx="1"/>
          </p:nvPr>
        </p:nvSpPr>
        <p:spPr>
          <a:xfrm>
            <a:off x="285720" y="2428868"/>
            <a:ext cx="7239000" cy="2391088"/>
          </a:xfrm>
        </p:spPr>
        <p:txBody>
          <a:bodyPr/>
          <a:lstStyle/>
          <a:p>
            <a:pPr>
              <a:buNone/>
            </a:pPr>
            <a:r>
              <a:rPr lang="en-US" sz="3200" dirty="0" smtClean="0"/>
              <a:t> </a:t>
            </a:r>
            <a:r>
              <a:rPr lang="en-US" sz="3200" b="1" dirty="0" smtClean="0"/>
              <a:t>Child Mortality: If any child has died in the family</a:t>
            </a:r>
          </a:p>
          <a:p>
            <a:pPr>
              <a:buNone/>
            </a:pPr>
            <a:r>
              <a:rPr lang="en-US" sz="3200" dirty="0" smtClean="0"/>
              <a:t> </a:t>
            </a:r>
            <a:r>
              <a:rPr lang="en-US" sz="3200" b="1" dirty="0" smtClean="0"/>
              <a:t>Nutrition: If any adult or child in the family is malnourished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7239000" cy="1463040"/>
          </a:xfrm>
        </p:spPr>
        <p:txBody>
          <a:bodyPr>
            <a:normAutofit fontScale="90000"/>
          </a:bodyPr>
          <a:lstStyle/>
          <a:p>
            <a:pPr algn="ctr"/>
            <a:r>
              <a:rPr lang="en-US" dirty="0" smtClean="0"/>
              <a:t>2. Education (each indicator weighted equally at 1/6 )</a:t>
            </a:r>
            <a:br>
              <a:rPr lang="en-US" dirty="0" smtClean="0"/>
            </a:br>
            <a:endParaRPr lang="en-US" dirty="0"/>
          </a:p>
        </p:txBody>
      </p:sp>
      <p:sp>
        <p:nvSpPr>
          <p:cNvPr id="3" name="Content Placeholder 2"/>
          <p:cNvSpPr>
            <a:spLocks noGrp="1"/>
          </p:cNvSpPr>
          <p:nvPr>
            <p:ph idx="1"/>
          </p:nvPr>
        </p:nvSpPr>
        <p:spPr>
          <a:xfrm>
            <a:off x="0" y="2011680"/>
            <a:ext cx="7696200" cy="4846320"/>
          </a:xfrm>
        </p:spPr>
        <p:txBody>
          <a:bodyPr/>
          <a:lstStyle/>
          <a:p>
            <a:pPr algn="just">
              <a:buNone/>
            </a:pPr>
            <a:r>
              <a:rPr lang="en-US" dirty="0" smtClean="0"/>
              <a:t> </a:t>
            </a:r>
            <a:r>
              <a:rPr lang="en-US" b="1" dirty="0" smtClean="0"/>
              <a:t>Years of Schooling If no household member has completed 5 years of schooling</a:t>
            </a:r>
          </a:p>
          <a:p>
            <a:pPr algn="just">
              <a:buNone/>
            </a:pPr>
            <a:r>
              <a:rPr lang="en-US" dirty="0" smtClean="0"/>
              <a:t> </a:t>
            </a:r>
            <a:r>
              <a:rPr lang="en-US" b="1" dirty="0" smtClean="0"/>
              <a:t>Child Enrolment If any school-aged child is out of school in years 1 to 8</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929618" cy="2214546"/>
          </a:xfrm>
        </p:spPr>
        <p:txBody>
          <a:bodyPr>
            <a:normAutofit fontScale="90000"/>
          </a:bodyPr>
          <a:lstStyle/>
          <a:p>
            <a:r>
              <a:rPr lang="en-US" dirty="0" smtClean="0"/>
              <a:t>3. Standard of Living (each of the six indicators weighted equally at 1/18)</a:t>
            </a:r>
            <a:br>
              <a:rPr lang="en-US" dirty="0" smtClean="0"/>
            </a:br>
            <a:endParaRPr lang="en-US" dirty="0"/>
          </a:p>
        </p:txBody>
      </p:sp>
      <p:sp>
        <p:nvSpPr>
          <p:cNvPr id="3" name="Content Placeholder 2"/>
          <p:cNvSpPr>
            <a:spLocks noGrp="1"/>
          </p:cNvSpPr>
          <p:nvPr>
            <p:ph idx="1"/>
          </p:nvPr>
        </p:nvSpPr>
        <p:spPr>
          <a:xfrm>
            <a:off x="0" y="1714488"/>
            <a:ext cx="7929586" cy="5143512"/>
          </a:xfrm>
        </p:spPr>
        <p:txBody>
          <a:bodyPr>
            <a:normAutofit/>
          </a:bodyPr>
          <a:lstStyle/>
          <a:p>
            <a:pPr>
              <a:buNone/>
            </a:pPr>
            <a:r>
              <a:rPr lang="en-US" dirty="0" smtClean="0"/>
              <a:t> </a:t>
            </a:r>
            <a:r>
              <a:rPr lang="en-US" b="1" dirty="0" smtClean="0"/>
              <a:t>Electricity If household does not have electricity</a:t>
            </a:r>
          </a:p>
          <a:p>
            <a:pPr>
              <a:buNone/>
            </a:pPr>
            <a:r>
              <a:rPr lang="en-US" dirty="0" smtClean="0"/>
              <a:t> </a:t>
            </a:r>
            <a:r>
              <a:rPr lang="en-US" b="1" dirty="0" smtClean="0"/>
              <a:t>Drinking water If does not meet MDG definitions, or is more than 30 </a:t>
            </a:r>
            <a:r>
              <a:rPr lang="en-US" b="1" dirty="0" err="1" smtClean="0"/>
              <a:t>mins</a:t>
            </a:r>
            <a:r>
              <a:rPr lang="en-US" b="1" dirty="0" smtClean="0"/>
              <a:t> walk</a:t>
            </a:r>
          </a:p>
          <a:p>
            <a:pPr>
              <a:buNone/>
            </a:pPr>
            <a:r>
              <a:rPr lang="en-US" dirty="0" smtClean="0"/>
              <a:t> </a:t>
            </a:r>
            <a:r>
              <a:rPr lang="en-US" b="1" dirty="0" smtClean="0"/>
              <a:t>Sanitation If does not meet MDG definitions, or the toilet is shared</a:t>
            </a:r>
          </a:p>
          <a:p>
            <a:pPr>
              <a:buNone/>
            </a:pPr>
            <a:r>
              <a:rPr lang="en-US" dirty="0" smtClean="0"/>
              <a:t> </a:t>
            </a:r>
            <a:r>
              <a:rPr lang="en-US" b="1" dirty="0" smtClean="0"/>
              <a:t>Flooring If the floor is dirt, sand, or dung</a:t>
            </a:r>
          </a:p>
          <a:p>
            <a:pPr>
              <a:buNone/>
            </a:pPr>
            <a:r>
              <a:rPr lang="en-US" dirty="0" smtClean="0"/>
              <a:t> </a:t>
            </a:r>
            <a:r>
              <a:rPr lang="en-US" b="1" dirty="0" smtClean="0"/>
              <a:t>Cooking Fuel If they cook with wood, charcoal, or dung</a:t>
            </a:r>
          </a:p>
          <a:p>
            <a:pPr>
              <a:buNone/>
            </a:pPr>
            <a:r>
              <a:rPr lang="en-US" dirty="0" smtClean="0"/>
              <a:t> </a:t>
            </a:r>
            <a:r>
              <a:rPr lang="en-US" b="1" dirty="0" smtClean="0"/>
              <a:t>Assets If do </a:t>
            </a:r>
            <a:r>
              <a:rPr lang="en-US" b="1" i="1" dirty="0" smtClean="0"/>
              <a:t>not own more than one of: radio, </a:t>
            </a:r>
            <a:r>
              <a:rPr lang="en-US" b="1" i="1" dirty="0" err="1" smtClean="0"/>
              <a:t>tv</a:t>
            </a:r>
            <a:r>
              <a:rPr lang="en-US" b="1" i="1" dirty="0" smtClean="0"/>
              <a:t>, telephone, bike, motorbike</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929618" cy="2214546"/>
          </a:xfrm>
        </p:spPr>
        <p:txBody>
          <a:bodyPr>
            <a:normAutofit fontScale="90000"/>
          </a:bodyPr>
          <a:lstStyle/>
          <a:p>
            <a:r>
              <a:rPr lang="en-US" dirty="0" smtClean="0"/>
              <a:t>3. Standard of Living (each of the six indicators weighted equally at 1/18)</a:t>
            </a:r>
            <a:br>
              <a:rPr lang="en-US" dirty="0" smtClean="0"/>
            </a:br>
            <a:endParaRPr lang="en-US" dirty="0"/>
          </a:p>
        </p:txBody>
      </p:sp>
      <p:sp>
        <p:nvSpPr>
          <p:cNvPr id="3" name="Content Placeholder 2"/>
          <p:cNvSpPr>
            <a:spLocks noGrp="1"/>
          </p:cNvSpPr>
          <p:nvPr>
            <p:ph idx="1"/>
          </p:nvPr>
        </p:nvSpPr>
        <p:spPr>
          <a:xfrm>
            <a:off x="0" y="1714488"/>
            <a:ext cx="7929586" cy="5143512"/>
          </a:xfrm>
        </p:spPr>
        <p:txBody>
          <a:bodyPr>
            <a:normAutofit/>
          </a:bodyPr>
          <a:lstStyle/>
          <a:p>
            <a:pPr>
              <a:buNone/>
            </a:pPr>
            <a:r>
              <a:rPr lang="en-US" dirty="0" smtClean="0"/>
              <a:t> </a:t>
            </a:r>
            <a:r>
              <a:rPr lang="en-US" b="1" dirty="0" smtClean="0"/>
              <a:t>Electricity If household does not have electricity</a:t>
            </a:r>
          </a:p>
          <a:p>
            <a:pPr>
              <a:buNone/>
            </a:pPr>
            <a:r>
              <a:rPr lang="en-US" dirty="0" smtClean="0"/>
              <a:t> </a:t>
            </a:r>
            <a:r>
              <a:rPr lang="en-US" b="1" dirty="0" smtClean="0"/>
              <a:t>Drinking water If does not meet MDG definitions, or is more than 30 </a:t>
            </a:r>
            <a:r>
              <a:rPr lang="en-US" b="1" dirty="0" err="1" smtClean="0"/>
              <a:t>mins</a:t>
            </a:r>
            <a:r>
              <a:rPr lang="en-US" b="1" dirty="0" smtClean="0"/>
              <a:t> walk</a:t>
            </a:r>
          </a:p>
          <a:p>
            <a:pPr>
              <a:buNone/>
            </a:pPr>
            <a:r>
              <a:rPr lang="en-US" dirty="0" smtClean="0"/>
              <a:t> </a:t>
            </a:r>
            <a:r>
              <a:rPr lang="en-US" b="1" dirty="0" smtClean="0"/>
              <a:t>Sanitation If does not meet MDG definitions, or the toilet is shared</a:t>
            </a:r>
          </a:p>
          <a:p>
            <a:pPr>
              <a:buNone/>
            </a:pPr>
            <a:r>
              <a:rPr lang="en-US" dirty="0" smtClean="0"/>
              <a:t> </a:t>
            </a:r>
            <a:r>
              <a:rPr lang="en-US" b="1" dirty="0" smtClean="0"/>
              <a:t>Flooring If the floor is dirt, sand, or dung</a:t>
            </a:r>
          </a:p>
          <a:p>
            <a:pPr>
              <a:buNone/>
            </a:pPr>
            <a:r>
              <a:rPr lang="en-US" dirty="0" smtClean="0"/>
              <a:t> </a:t>
            </a:r>
            <a:r>
              <a:rPr lang="en-US" b="1" dirty="0" smtClean="0"/>
              <a:t>Cooking Fuel If they cook with wood, charcoal, or dung</a:t>
            </a:r>
          </a:p>
          <a:p>
            <a:pPr>
              <a:buNone/>
            </a:pPr>
            <a:r>
              <a:rPr lang="en-US" dirty="0" smtClean="0"/>
              <a:t> </a:t>
            </a:r>
            <a:r>
              <a:rPr lang="en-US" b="1" dirty="0" smtClean="0"/>
              <a:t>Assets If do </a:t>
            </a:r>
            <a:r>
              <a:rPr lang="en-US" b="1" i="1" dirty="0" smtClean="0"/>
              <a:t>not own more than one of: radio, </a:t>
            </a:r>
            <a:r>
              <a:rPr lang="en-US" b="1" i="1" dirty="0" err="1" smtClean="0"/>
              <a:t>tv</a:t>
            </a:r>
            <a:r>
              <a:rPr lang="en-US" b="1" i="1" dirty="0" smtClean="0"/>
              <a:t>, telephone, bike, motorbike</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85728"/>
            <a:ext cx="8143900" cy="6170008"/>
          </a:xfrm>
        </p:spPr>
        <p:txBody>
          <a:bodyPr>
            <a:normAutofit/>
          </a:bodyPr>
          <a:lstStyle/>
          <a:p>
            <a:pPr algn="just"/>
            <a:r>
              <a:rPr lang="en-US" dirty="0" smtClean="0"/>
              <a:t>The </a:t>
            </a:r>
            <a:r>
              <a:rPr lang="en-US" dirty="0" smtClean="0">
                <a:hlinkClick r:id="rId2"/>
              </a:rPr>
              <a:t>Oxford Poverty and Human Development Initiative (OPHI)</a:t>
            </a:r>
            <a:r>
              <a:rPr lang="en-US" dirty="0" smtClean="0"/>
              <a:t> of Oxford University and the Human Development Report Office of the United Nations Development </a:t>
            </a:r>
            <a:r>
              <a:rPr lang="en-US" dirty="0" err="1" smtClean="0"/>
              <a:t>Programme</a:t>
            </a:r>
            <a:r>
              <a:rPr lang="en-US" dirty="0" smtClean="0"/>
              <a:t> (UNDP) launched in July 2010 a new poverty measure that gives a “multidimensional” picture of people living in poverty which its creators say could help target development resources more effectively. </a:t>
            </a:r>
          </a:p>
          <a:p>
            <a:pPr algn="just"/>
            <a:endParaRPr lang="en-US" dirty="0" smtClean="0"/>
          </a:p>
          <a:p>
            <a:pPr algn="just"/>
            <a:endParaRPr lang="en-US" dirty="0" smtClean="0"/>
          </a:p>
          <a:p>
            <a:pPr algn="just"/>
            <a:r>
              <a:rPr lang="en-US" dirty="0" smtClean="0"/>
              <a:t>The MPI supplants the </a:t>
            </a:r>
            <a:r>
              <a:rPr lang="en-US" dirty="0" smtClean="0">
                <a:hlinkClick r:id="rId3" action="ppaction://hlinkfile"/>
              </a:rPr>
              <a:t>Human Poverty Index</a:t>
            </a:r>
            <a:r>
              <a:rPr lang="en-US" dirty="0" smtClean="0"/>
              <a:t>, which had been included in the annual </a:t>
            </a:r>
            <a:r>
              <a:rPr lang="en-US" i="1" dirty="0" smtClean="0"/>
              <a:t>Human Development Reports</a:t>
            </a:r>
            <a:r>
              <a:rPr lang="en-US" dirty="0" smtClean="0"/>
              <a:t> since </a:t>
            </a:r>
            <a:r>
              <a:rPr lang="en-US" dirty="0" smtClean="0">
                <a:hlinkClick r:id="rId4" action="ppaction://hlinkfile"/>
              </a:rPr>
              <a:t>1997</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1" y="785794"/>
            <a:ext cx="8143901" cy="366223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44463" y="144463"/>
            <a:ext cx="7989887" cy="5972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1470" y="428604"/>
            <a:ext cx="8227528" cy="6176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7858180" cy="1142960"/>
          </a:xfrm>
        </p:spPr>
        <p:txBody>
          <a:bodyPr>
            <a:normAutofit fontScale="90000"/>
          </a:bodyPr>
          <a:lstStyle/>
          <a:p>
            <a:r>
              <a:rPr lang="en-US" dirty="0" smtClean="0"/>
              <a:t>How to Apply the </a:t>
            </a:r>
            <a:r>
              <a:rPr lang="en-US" dirty="0" err="1" smtClean="0"/>
              <a:t>Alkire</a:t>
            </a:r>
            <a:r>
              <a:rPr lang="en-US" dirty="0" smtClean="0"/>
              <a:t> Foster Method</a:t>
            </a:r>
            <a:endParaRPr lang="en-US" dirty="0"/>
          </a:p>
        </p:txBody>
      </p:sp>
      <p:sp>
        <p:nvSpPr>
          <p:cNvPr id="3" name="Content Placeholder 2"/>
          <p:cNvSpPr>
            <a:spLocks noGrp="1"/>
          </p:cNvSpPr>
          <p:nvPr>
            <p:ph idx="1"/>
          </p:nvPr>
        </p:nvSpPr>
        <p:spPr>
          <a:xfrm>
            <a:off x="0" y="1285860"/>
            <a:ext cx="7929618" cy="4846320"/>
          </a:xfrm>
        </p:spPr>
        <p:txBody>
          <a:bodyPr>
            <a:normAutofit/>
          </a:bodyPr>
          <a:lstStyle/>
          <a:p>
            <a:pPr>
              <a:buNone/>
            </a:pPr>
            <a:r>
              <a:rPr lang="en-US" sz="3200" b="1" dirty="0" smtClean="0">
                <a:solidFill>
                  <a:srgbClr val="7030A0"/>
                </a:solidFill>
                <a:latin typeface="Rockwell Extra Bold" pitchFamily="18" charset="0"/>
              </a:rPr>
              <a:t>12 Steps to a Multidimensional Poverty Measure:</a:t>
            </a:r>
          </a:p>
          <a:p>
            <a:pPr>
              <a:buNone/>
            </a:pPr>
            <a:endParaRPr lang="en-US" sz="3200" b="1" dirty="0" smtClean="0">
              <a:solidFill>
                <a:srgbClr val="7030A0"/>
              </a:solidFill>
              <a:latin typeface="Rockwell Extra Bold" pitchFamily="18" charset="0"/>
            </a:endParaRPr>
          </a:p>
          <a:p>
            <a:pPr>
              <a:buNone/>
            </a:pPr>
            <a:r>
              <a:rPr lang="en-US" sz="3200" b="1" dirty="0" smtClean="0">
                <a:solidFill>
                  <a:srgbClr val="00B050"/>
                </a:solidFill>
              </a:rPr>
              <a:t>Step 1</a:t>
            </a:r>
            <a:r>
              <a:rPr lang="en-US" sz="3200" dirty="0" smtClean="0">
                <a:solidFill>
                  <a:srgbClr val="00B050"/>
                </a:solidFill>
              </a:rPr>
              <a:t>: Choose Unit of Analysis. The unit of analysis is most commonly an individual or household but could also be a community, school, clinic, firm, district, or other unit.</a:t>
            </a:r>
            <a:endParaRPr lang="en-US" sz="3200" dirty="0">
              <a:solidFill>
                <a:srgbClr val="00B050"/>
              </a:solidFill>
              <a:latin typeface="Rockwell Extra Bol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643050"/>
            <a:ext cx="7072362" cy="3357586"/>
          </a:xfrm>
        </p:spPr>
        <p:txBody>
          <a:bodyPr>
            <a:normAutofit/>
          </a:bodyPr>
          <a:lstStyle/>
          <a:p>
            <a:pPr>
              <a:buNone/>
            </a:pPr>
            <a:r>
              <a:rPr lang="en-US" sz="2900" b="1" dirty="0" smtClean="0">
                <a:solidFill>
                  <a:srgbClr val="00B050"/>
                </a:solidFill>
              </a:rPr>
              <a:t>Step 2</a:t>
            </a:r>
            <a:r>
              <a:rPr lang="en-US" sz="2900" dirty="0" smtClean="0">
                <a:solidFill>
                  <a:srgbClr val="00B050"/>
                </a:solidFill>
              </a:rPr>
              <a:t>: Choose Dimensions. The choice of dimensions is important but less haphazard than people assume. In practice, most researchers implicitly draw on five means of selection, either alone or in combination: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001056" cy="6715148"/>
          </a:xfrm>
        </p:spPr>
        <p:txBody>
          <a:bodyPr>
            <a:normAutofit fontScale="62500" lnSpcReduction="20000"/>
          </a:bodyPr>
          <a:lstStyle/>
          <a:p>
            <a:r>
              <a:rPr lang="en-US" sz="3100" dirty="0" smtClean="0"/>
              <a:t>Ongoing deliberative participatory exercises that elicit the values and perspectives of stakeholders. A variation of this method is to use survey data on people’s perceived necessities.</a:t>
            </a:r>
          </a:p>
          <a:p>
            <a:endParaRPr lang="en-US" sz="3100" dirty="0" smtClean="0"/>
          </a:p>
          <a:p>
            <a:r>
              <a:rPr lang="en-US" sz="3100" dirty="0" smtClean="0"/>
              <a:t>A list that has achieved a degree of legitimacy through public consensus, such as the universal declaration of human rights, the MDGs, or similar lists at national and local levels.</a:t>
            </a:r>
          </a:p>
          <a:p>
            <a:endParaRPr lang="en-US" sz="3100" dirty="0" smtClean="0"/>
          </a:p>
          <a:p>
            <a:r>
              <a:rPr lang="en-US" sz="3100" dirty="0" smtClean="0"/>
              <a:t>Implicit or explicit assumptions about what people do value or should value. At times these assumptions are the informed guesses of the researcher; in other situations they are drawn from convention, social or psychological theory, or philosophy.</a:t>
            </a:r>
          </a:p>
          <a:p>
            <a:endParaRPr lang="en-US" sz="3100" dirty="0" smtClean="0"/>
          </a:p>
          <a:p>
            <a:r>
              <a:rPr lang="en-US" sz="3100" dirty="0" smtClean="0"/>
              <a:t>Convenience or a convention that is taken to be authoritative or used because these are the only data available that have the required characteristics.</a:t>
            </a:r>
          </a:p>
          <a:p>
            <a:endParaRPr lang="en-US" sz="3100" dirty="0" smtClean="0"/>
          </a:p>
          <a:p>
            <a:r>
              <a:rPr lang="en-US" sz="3100" dirty="0" smtClean="0"/>
              <a:t>Empirical evidence regarding people’s values, data on consumer preferences and </a:t>
            </a:r>
            <a:r>
              <a:rPr lang="en-US" sz="3100" dirty="0" err="1" smtClean="0"/>
              <a:t>behaviours</a:t>
            </a:r>
            <a:r>
              <a:rPr lang="en-US" sz="3100" dirty="0" smtClean="0"/>
              <a:t>, or studies of what values are most conducive to people’s mental health or social benefit.</a:t>
            </a:r>
          </a:p>
          <a:p>
            <a:endParaRPr lang="en-US" sz="3100" dirty="0" smtClean="0"/>
          </a:p>
          <a:p>
            <a:pPr algn="ctr">
              <a:buNone/>
            </a:pPr>
            <a:r>
              <a:rPr lang="en-US" sz="3100" b="1" dirty="0" smtClean="0"/>
              <a:t>Clearly these processes overlap and are often used in tandem empirically; for example, nearly all exercises need to consider data availability or data issues, and often participation, or at least consensus, is required to give the dimensions public legitimacy.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20" y="1609416"/>
            <a:ext cx="7410480" cy="4846320"/>
          </a:xfrm>
        </p:spPr>
        <p:txBody>
          <a:bodyPr/>
          <a:lstStyle/>
          <a:p>
            <a:pPr algn="just">
              <a:buNone/>
            </a:pPr>
            <a:r>
              <a:rPr lang="en-US" b="1" dirty="0" smtClean="0">
                <a:solidFill>
                  <a:srgbClr val="00B050"/>
                </a:solidFill>
              </a:rPr>
              <a:t>Step 3</a:t>
            </a:r>
            <a:r>
              <a:rPr lang="en-US" dirty="0" smtClean="0">
                <a:solidFill>
                  <a:srgbClr val="00B050"/>
                </a:solidFill>
              </a:rPr>
              <a:t>: Choose Indicators. Indicators are chosen for each dimension on the principles of accuracy (using as many indicators as necessary so that analysis can properly guide policy) and parsimony (using as few indicators as possible to ensure ease of analysis for policy purposes and transparency). Statistical properties are often relevant—for example, when possible and reasonable, it is best to choose indicators that are not highly correlated.</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7239000" cy="5455628"/>
          </a:xfrm>
        </p:spPr>
        <p:txBody>
          <a:bodyPr>
            <a:normAutofit lnSpcReduction="10000"/>
          </a:bodyPr>
          <a:lstStyle/>
          <a:p>
            <a:pPr algn="just">
              <a:buNone/>
            </a:pPr>
            <a:r>
              <a:rPr lang="en-US" b="1" dirty="0" smtClean="0">
                <a:solidFill>
                  <a:srgbClr val="00B050"/>
                </a:solidFill>
              </a:rPr>
              <a:t>Step 4</a:t>
            </a:r>
            <a:r>
              <a:rPr lang="en-US" dirty="0" smtClean="0">
                <a:solidFill>
                  <a:srgbClr val="00B050"/>
                </a:solidFill>
              </a:rPr>
              <a:t>: Set Poverty Lines. A poverty cutoff is set for each dimension. This step establishes the first cutoff in the methodology. Every person can then be identified as deprived or </a:t>
            </a:r>
            <a:r>
              <a:rPr lang="en-US" dirty="0" err="1" smtClean="0">
                <a:solidFill>
                  <a:srgbClr val="00B050"/>
                </a:solidFill>
              </a:rPr>
              <a:t>nondeprived</a:t>
            </a:r>
            <a:r>
              <a:rPr lang="en-US" dirty="0" smtClean="0">
                <a:solidFill>
                  <a:srgbClr val="00B050"/>
                </a:solidFill>
              </a:rPr>
              <a:t> with respect to each dimension. For example, if the dimension is schooling (‘How many years of schooling have you completed?’), ‘6 years or more’ might identify </a:t>
            </a:r>
            <a:r>
              <a:rPr lang="en-US" dirty="0" err="1" smtClean="0">
                <a:solidFill>
                  <a:srgbClr val="00B050"/>
                </a:solidFill>
              </a:rPr>
              <a:t>nondeprivation</a:t>
            </a:r>
            <a:r>
              <a:rPr lang="en-US" dirty="0" smtClean="0">
                <a:solidFill>
                  <a:srgbClr val="00B050"/>
                </a:solidFill>
              </a:rPr>
              <a:t>, while ‘1–5 years’ might identify deprivation in the dimension. Poverty thresholds can be tested for robustness, or multiple sets of thresholds can be used to clarify explicitly different categories of the poor (such as poor and extremely poor).</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1609416"/>
            <a:ext cx="7481918" cy="4846320"/>
          </a:xfrm>
        </p:spPr>
        <p:txBody>
          <a:bodyPr/>
          <a:lstStyle/>
          <a:p>
            <a:pPr algn="just">
              <a:buNone/>
            </a:pPr>
            <a:r>
              <a:rPr lang="en-US" b="1" dirty="0" smtClean="0">
                <a:solidFill>
                  <a:srgbClr val="00B050"/>
                </a:solidFill>
              </a:rPr>
              <a:t>Step 5</a:t>
            </a:r>
            <a:r>
              <a:rPr lang="en-US" dirty="0" smtClean="0">
                <a:solidFill>
                  <a:srgbClr val="00B050"/>
                </a:solidFill>
              </a:rPr>
              <a:t>: Apply Poverty Lines. This step replaces the person’s achievement with his or her status with respect to each cutoff; for example, in the dimension of health, when the indicators are ‘access to health clinic’ and </a:t>
            </a:r>
            <a:r>
              <a:rPr lang="en-US" dirty="0" smtClean="0">
                <a:solidFill>
                  <a:srgbClr val="00B050"/>
                </a:solidFill>
              </a:rPr>
              <a:t>‘self-reported morbidity body mass index,’ </a:t>
            </a:r>
            <a:r>
              <a:rPr lang="en-US" dirty="0" smtClean="0">
                <a:solidFill>
                  <a:srgbClr val="00B050"/>
                </a:solidFill>
              </a:rPr>
              <a:t>people are identified as being deprived or </a:t>
            </a:r>
            <a:r>
              <a:rPr lang="en-US" dirty="0" err="1" smtClean="0">
                <a:solidFill>
                  <a:srgbClr val="00B050"/>
                </a:solidFill>
              </a:rPr>
              <a:t>nondeprived</a:t>
            </a:r>
            <a:r>
              <a:rPr lang="en-US" dirty="0" smtClean="0">
                <a:solidFill>
                  <a:srgbClr val="00B050"/>
                </a:solidFill>
              </a:rPr>
              <a:t> for each indicator.</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642917"/>
            <a:ext cx="8143900" cy="5835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20" y="1609416"/>
            <a:ext cx="7410480" cy="4846320"/>
          </a:xfrm>
        </p:spPr>
        <p:txBody>
          <a:bodyPr>
            <a:normAutofit/>
          </a:bodyPr>
          <a:lstStyle/>
          <a:p>
            <a:pPr algn="just">
              <a:buNone/>
            </a:pPr>
            <a:r>
              <a:rPr lang="en-US" sz="2800" dirty="0" smtClean="0">
                <a:solidFill>
                  <a:srgbClr val="00B050"/>
                </a:solidFill>
              </a:rPr>
              <a:t>Step 6: Count the Number of Deprivations for Each Person. This step is demonstrated in the last column of Table 1. (Equal weights among indicators are assumed for simplicity. General weights can be applied, however, in which case the weighted sum is calculated.)</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072462" cy="6858000"/>
          </a:xfrm>
        </p:spPr>
        <p:txBody>
          <a:bodyPr>
            <a:normAutofit/>
          </a:bodyPr>
          <a:lstStyle/>
          <a:p>
            <a:endParaRPr lang="en-US" dirty="0" smtClean="0"/>
          </a:p>
          <a:p>
            <a:pPr algn="just"/>
            <a:r>
              <a:rPr lang="en-US" dirty="0" smtClean="0"/>
              <a:t>Unlike the MPI, however, the international MDG reports invariably report progress on each indicator singly. No composite MDG index has been developed, and few studies have reflected the interconnections between indicators. </a:t>
            </a:r>
            <a:endParaRPr lang="en-US" dirty="0" smtClean="0"/>
          </a:p>
          <a:p>
            <a:pPr algn="just"/>
            <a:endParaRPr lang="en-US" dirty="0" smtClean="0"/>
          </a:p>
          <a:p>
            <a:pPr algn="just"/>
            <a:r>
              <a:rPr lang="en-US" dirty="0" smtClean="0"/>
              <a:t>The ‘denominator’ or base population of MDG indicators differ. In some cases it is all people (malnutrition, income); in some cases children (primary school, immunization), or youth 15-24 (literacy), or childbearing women (maternal mortality), or urban slum dwellers (housing), or households (access to secure tenure), and so on. Some environmental indicators do not refer to human populations at all.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7410480" cy="5812818"/>
          </a:xfrm>
        </p:spPr>
        <p:txBody>
          <a:bodyPr/>
          <a:lstStyle/>
          <a:p>
            <a:pPr algn="just">
              <a:buNone/>
            </a:pPr>
            <a:r>
              <a:rPr lang="en-US" dirty="0" smtClean="0">
                <a:solidFill>
                  <a:srgbClr val="00B050"/>
                </a:solidFill>
              </a:rPr>
              <a:t>Step 7: Set the Second Cutoff. Assuming equal weights for simplicity, set a second identification cutoff, k, which gives the number of dimensions in which a person must be deprived in order to be considered </a:t>
            </a:r>
            <a:r>
              <a:rPr lang="en-US" dirty="0" err="1" smtClean="0">
                <a:solidFill>
                  <a:srgbClr val="00B050"/>
                </a:solidFill>
              </a:rPr>
              <a:t>multidimensionally</a:t>
            </a:r>
            <a:r>
              <a:rPr lang="en-US" dirty="0" smtClean="0">
                <a:solidFill>
                  <a:srgbClr val="00B050"/>
                </a:solidFill>
              </a:rPr>
              <a:t> poor. In practice, it may be useful to calculate the measure for several values of k. Robustness checks can be performed across all values of k. In the example in Table 1, k is set to 4 and the persons whose data are shaded are identified as poor.</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9416"/>
            <a:ext cx="7410480" cy="4846320"/>
          </a:xfrm>
        </p:spPr>
        <p:txBody>
          <a:bodyPr>
            <a:normAutofit/>
          </a:bodyPr>
          <a:lstStyle/>
          <a:p>
            <a:pPr algn="just">
              <a:buNone/>
            </a:pPr>
            <a:r>
              <a:rPr lang="en-US" sz="2800" dirty="0" smtClean="0">
                <a:solidFill>
                  <a:srgbClr val="00B050"/>
                </a:solidFill>
              </a:rPr>
              <a:t>Step 8: Apply Cutoff k to Obtain the Set of Poor Persons and Censor All </a:t>
            </a:r>
            <a:r>
              <a:rPr lang="en-US" sz="2800" dirty="0" err="1" smtClean="0">
                <a:solidFill>
                  <a:srgbClr val="00B050"/>
                </a:solidFill>
              </a:rPr>
              <a:t>Nonpoor</a:t>
            </a:r>
            <a:r>
              <a:rPr lang="en-US" sz="2800" dirty="0" smtClean="0">
                <a:solidFill>
                  <a:srgbClr val="00B050"/>
                </a:solidFill>
              </a:rPr>
              <a:t> Data. The focus is now on the profile of the poor and the dimensions in which they are deprived. All information on the </a:t>
            </a:r>
            <a:r>
              <a:rPr lang="en-US" sz="2800" dirty="0" err="1" smtClean="0">
                <a:solidFill>
                  <a:srgbClr val="00B050"/>
                </a:solidFill>
              </a:rPr>
              <a:t>nonpoor</a:t>
            </a:r>
            <a:r>
              <a:rPr lang="en-US" sz="2800" dirty="0" smtClean="0">
                <a:solidFill>
                  <a:srgbClr val="00B050"/>
                </a:solidFill>
              </a:rPr>
              <a:t> is replaced with zeros (0). This step is shown in Table 2.</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214422"/>
            <a:ext cx="8179058" cy="4713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7339042" cy="5527066"/>
          </a:xfrm>
        </p:spPr>
        <p:txBody>
          <a:bodyPr>
            <a:normAutofit lnSpcReduction="10000"/>
          </a:bodyPr>
          <a:lstStyle/>
          <a:p>
            <a:pPr algn="just">
              <a:buNone/>
            </a:pPr>
            <a:r>
              <a:rPr lang="en-US" dirty="0" smtClean="0"/>
              <a:t>S</a:t>
            </a:r>
            <a:r>
              <a:rPr lang="en-US" dirty="0" smtClean="0">
                <a:solidFill>
                  <a:srgbClr val="00B050"/>
                </a:solidFill>
              </a:rPr>
              <a:t>tep 9: Calculate the Headcount, H. Divide the number of poor people by the total number of people. In our example, when k = 4, the headcount is merely the proportion of people who are poor in at least 4 of d dimensions. For example, as seen in Tables 1 and 2, two of the four people were identified as poor, so H = 2/4 = 50 per cent. The multidimensional headcount is a useful measure, but it does not increase if poor people become more deprived, nor can it be broken down by dimension to analyze how poverty differs among groups. For that reason we need a different set of measures.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5720" y="1428736"/>
            <a:ext cx="7239000" cy="4846320"/>
          </a:xfrm>
        </p:spPr>
        <p:txBody>
          <a:bodyPr>
            <a:normAutofit/>
          </a:bodyPr>
          <a:lstStyle/>
          <a:p>
            <a:pPr algn="just">
              <a:buNone/>
            </a:pPr>
            <a:r>
              <a:rPr lang="en-US" sz="2800" dirty="0" smtClean="0">
                <a:solidFill>
                  <a:srgbClr val="00B050"/>
                </a:solidFill>
              </a:rPr>
              <a:t>Step 10: Calculate the Average Poverty Gap, A. A is the average number of deprivations a poor person suffers. It is calculated by adding up the proportion of total deprivations each person suffers (for example, in Table 2, Person 1 suffers 4 out of 6 deprivations and Person 4 suffers 6 out of 6) and dividing by the total number of poor persons. A = (4/6 + 6/6)/2 = 5/6.</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solidFill>
                  <a:srgbClr val="00B050"/>
                </a:solidFill>
              </a:rPr>
              <a:t>Step 11: Calculate the Adjusted Headcount, M0. If the data are binary or ordinal, multidimensional poverty is measured by the adjusted headcount, M0, which is calculated as H times A. Headcount poverty is multiplied by the ‘average’ number of dimensions in which all poor people are deprived to reflect the breadth of deprivations. In our example, HA = 2/4 × 5/6 = 5/12.</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1612"/>
            <a:ext cx="8001024" cy="4884124"/>
          </a:xfrm>
        </p:spPr>
        <p:txBody>
          <a:bodyPr>
            <a:normAutofit/>
          </a:bodyPr>
          <a:lstStyle/>
          <a:p>
            <a:pPr algn="just"/>
            <a:r>
              <a:rPr lang="en-US" dirty="0" smtClean="0">
                <a:solidFill>
                  <a:srgbClr val="00B050"/>
                </a:solidFill>
              </a:rPr>
              <a:t>Step 12: Decompose by Group and Break Down by Dimension. The </a:t>
            </a:r>
            <a:r>
              <a:rPr lang="en-US" dirty="0" smtClean="0">
                <a:solidFill>
                  <a:srgbClr val="00B050"/>
                </a:solidFill>
              </a:rPr>
              <a:t>adjusted headcount </a:t>
            </a:r>
            <a:r>
              <a:rPr lang="en-US" dirty="0" smtClean="0">
                <a:solidFill>
                  <a:srgbClr val="00B050"/>
                </a:solidFill>
              </a:rPr>
              <a:t>M0 can be decomposed by population subgroup (such as region, rural</a:t>
            </a:r>
            <a:r>
              <a:rPr lang="en-US" dirty="0" smtClean="0">
                <a:solidFill>
                  <a:srgbClr val="00B050"/>
                </a:solidFill>
              </a:rPr>
              <a:t>/ urban</a:t>
            </a:r>
            <a:r>
              <a:rPr lang="en-US" dirty="0" smtClean="0">
                <a:solidFill>
                  <a:srgbClr val="00B050"/>
                </a:solidFill>
              </a:rPr>
              <a:t>, or ethnicity). After constructing M0 for each subgroup of the sample, we </a:t>
            </a:r>
            <a:r>
              <a:rPr lang="en-US" dirty="0" smtClean="0">
                <a:solidFill>
                  <a:srgbClr val="00B050"/>
                </a:solidFill>
              </a:rPr>
              <a:t>can break </a:t>
            </a:r>
            <a:r>
              <a:rPr lang="en-US" dirty="0" smtClean="0">
                <a:solidFill>
                  <a:srgbClr val="00B050"/>
                </a:solidFill>
              </a:rPr>
              <a:t>M0 apart to study the contribution of each dimension to overall poverty</a:t>
            </a:r>
            <a:r>
              <a:rPr lang="en-US" dirty="0" smtClean="0">
                <a:solidFill>
                  <a:srgbClr val="00B050"/>
                </a:solidFill>
              </a:rPr>
              <a:t>.</a:t>
            </a:r>
          </a:p>
          <a:p>
            <a:pPr algn="just"/>
            <a:r>
              <a:rPr lang="en-US" dirty="0" smtClean="0">
                <a:solidFill>
                  <a:srgbClr val="00B050"/>
                </a:solidFill>
              </a:rPr>
              <a:t> </a:t>
            </a:r>
            <a:endParaRPr lang="en-US" dirty="0">
              <a:solidFill>
                <a:srgbClr val="00B05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677246"/>
          </a:xfrm>
        </p:spPr>
        <p:txBody>
          <a:bodyPr/>
          <a:lstStyle/>
          <a:p>
            <a:r>
              <a:rPr lang="en-US" dirty="0" err="1" smtClean="0"/>
              <a:t>Alkire</a:t>
            </a:r>
            <a:r>
              <a:rPr lang="en-US" dirty="0" smtClean="0"/>
              <a:t> Foster Method</a:t>
            </a:r>
            <a:endParaRPr lang="en-US" dirty="0"/>
          </a:p>
        </p:txBody>
      </p:sp>
      <p:sp>
        <p:nvSpPr>
          <p:cNvPr id="3" name="Content Placeholder 2"/>
          <p:cNvSpPr>
            <a:spLocks noGrp="1"/>
          </p:cNvSpPr>
          <p:nvPr>
            <p:ph idx="1"/>
          </p:nvPr>
        </p:nvSpPr>
        <p:spPr>
          <a:xfrm>
            <a:off x="285720" y="1857364"/>
            <a:ext cx="7143800" cy="4598372"/>
          </a:xfrm>
        </p:spPr>
        <p:txBody>
          <a:bodyPr>
            <a:normAutofit/>
          </a:bodyPr>
          <a:lstStyle/>
          <a:p>
            <a:pPr algn="just">
              <a:buNone/>
            </a:pPr>
            <a:r>
              <a:rPr lang="en-US" sz="2800" dirty="0" smtClean="0"/>
              <a:t>Contemporary methods of measuring poverty and wellbeing commonly generate a statistic for the percentage of the population who are poor, a head count (H). The </a:t>
            </a:r>
            <a:r>
              <a:rPr lang="en-US" sz="2800" dirty="0" err="1" smtClean="0"/>
              <a:t>Alkire</a:t>
            </a:r>
            <a:r>
              <a:rPr lang="en-US" sz="2800" dirty="0" smtClean="0"/>
              <a:t> Foster Method generates a headcount and also a unique class of poverty measures (</a:t>
            </a:r>
            <a:r>
              <a:rPr lang="en-US" sz="2800" dirty="0" err="1" smtClean="0"/>
              <a:t>Mα</a:t>
            </a:r>
            <a:r>
              <a:rPr lang="en-US" sz="2800"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smtClean="0"/>
              <a:t>M0 An ‘adjusted head count’. This reflects both the incidence (the percentage of the population who are poor) and intensity of poverty (the number of deprivations suffered by each household, A). It is calculated by multiplying the proportion of people who are poor by the average number of their deprivations (M0 = H x A).</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M1 This measure reflects the incidence, intensity and depth of poverty. The depth of poverty is the ‘gap’ (G) between poverty and the poverty line (M1 = H x A x G).</a:t>
            </a:r>
          </a:p>
          <a:p>
            <a:endParaRPr lang="en-US" dirty="0" smtClean="0"/>
          </a:p>
          <a:p>
            <a:r>
              <a:rPr lang="en-US" dirty="0" smtClean="0"/>
              <a:t>M2 This measures reflects the incidence, intensity, depth of poverty and inequality among the poor (the squared gap, S) (M2 = H x A x 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9416"/>
            <a:ext cx="7758138" cy="4846320"/>
          </a:xfrm>
        </p:spPr>
        <p:txBody>
          <a:bodyPr/>
          <a:lstStyle/>
          <a:p>
            <a:endParaRPr lang="en-US" dirty="0" smtClean="0"/>
          </a:p>
          <a:p>
            <a:r>
              <a:rPr lang="en-US" dirty="0" smtClean="0"/>
              <a:t>Given this diversity of indicators, it is difficult to construct an index that meaningfully brings all deprivations into the same frame</a:t>
            </a:r>
            <a:r>
              <a:rPr lang="en-US" dirty="0" smtClean="0"/>
              <a:t>.</a:t>
            </a:r>
          </a:p>
          <a:p>
            <a:endParaRPr lang="en-US" dirty="0" smtClean="0"/>
          </a:p>
          <a:p>
            <a:r>
              <a:rPr lang="en-US" dirty="0" smtClean="0"/>
              <a:t>MPI </a:t>
            </a:r>
            <a:r>
              <a:rPr lang="en-US" dirty="0" smtClean="0"/>
              <a:t>reflects deprivations in very rudimentary services and core human </a:t>
            </a:r>
            <a:r>
              <a:rPr lang="en-US" dirty="0" err="1" smtClean="0"/>
              <a:t>functionings</a:t>
            </a:r>
            <a:r>
              <a:rPr lang="en-US" dirty="0" smtClean="0"/>
              <a:t> .</a:t>
            </a:r>
          </a:p>
          <a:p>
            <a:endParaRPr lang="en-US" dirty="0" smtClean="0"/>
          </a:p>
          <a:p>
            <a:r>
              <a:rPr lang="en-US" dirty="0" smtClean="0"/>
              <a:t>MPI reveals a different pattern of poverty than income poverty.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143900" cy="6170008"/>
          </a:xfrm>
        </p:spPr>
        <p:txBody>
          <a:bodyPr>
            <a:normAutofit lnSpcReduction="10000"/>
          </a:bodyPr>
          <a:lstStyle/>
          <a:p>
            <a:pPr algn="just"/>
            <a:r>
              <a:rPr lang="en-US" dirty="0" smtClean="0"/>
              <a:t>M0 can be calculated with ordinal and cardinal data. Cardinal data are required to calculate M1 and M2.</a:t>
            </a:r>
          </a:p>
          <a:p>
            <a:pPr algn="just"/>
            <a:endParaRPr lang="en-US" dirty="0" smtClean="0"/>
          </a:p>
          <a:p>
            <a:pPr algn="just"/>
            <a:r>
              <a:rPr lang="en-US" dirty="0" smtClean="0"/>
              <a:t>The </a:t>
            </a:r>
            <a:r>
              <a:rPr lang="en-US" dirty="0" err="1" smtClean="0"/>
              <a:t>Alkire</a:t>
            </a:r>
            <a:r>
              <a:rPr lang="en-US" dirty="0" smtClean="0"/>
              <a:t> Foster Method is unique in that it can distinguish between, for example, a group of poor people who suffer only one deprivation on average and a group of poor people who suffer three deprivations on average at the same time.</a:t>
            </a:r>
          </a:p>
          <a:p>
            <a:pPr algn="just"/>
            <a:endParaRPr lang="en-US" dirty="0" smtClean="0"/>
          </a:p>
          <a:p>
            <a:pPr algn="just"/>
            <a:r>
              <a:rPr lang="en-US" dirty="0" smtClean="0"/>
              <a:t>This flexible approach can be employed in a variety of situations by choosing different dimensions (e.g. education), indicators (e.g. how many years of education a person has) and cutoffs (e.g. a person with fewer than five years of education is considered deprived).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20040"/>
            <a:ext cx="7410480" cy="1143000"/>
          </a:xfrm>
        </p:spPr>
        <p:txBody>
          <a:bodyPr>
            <a:normAutofit fontScale="90000"/>
          </a:bodyPr>
          <a:lstStyle/>
          <a:p>
            <a:r>
              <a:rPr lang="en-US" dirty="0" smtClean="0"/>
              <a:t>Common uses of the </a:t>
            </a:r>
            <a:r>
              <a:rPr lang="en-US" dirty="0" err="1" smtClean="0"/>
              <a:t>Alkire</a:t>
            </a:r>
            <a:r>
              <a:rPr lang="en-US" dirty="0" smtClean="0"/>
              <a:t> Foster Method</a:t>
            </a:r>
            <a:endParaRPr lang="en-US" dirty="0"/>
          </a:p>
        </p:txBody>
      </p:sp>
      <p:sp>
        <p:nvSpPr>
          <p:cNvPr id="3" name="Content Placeholder 2"/>
          <p:cNvSpPr>
            <a:spLocks noGrp="1"/>
          </p:cNvSpPr>
          <p:nvPr>
            <p:ph idx="1"/>
          </p:nvPr>
        </p:nvSpPr>
        <p:spPr>
          <a:xfrm>
            <a:off x="214282" y="1609416"/>
            <a:ext cx="7481918" cy="4846320"/>
          </a:xfrm>
        </p:spPr>
        <p:txBody>
          <a:bodyPr>
            <a:noAutofit/>
          </a:bodyPr>
          <a:lstStyle/>
          <a:p>
            <a:pPr algn="just"/>
            <a:r>
              <a:rPr lang="en-US" sz="2400" dirty="0" smtClean="0"/>
              <a:t>Poverty measures. The </a:t>
            </a:r>
            <a:r>
              <a:rPr lang="en-US" sz="2400" dirty="0" err="1" smtClean="0"/>
              <a:t>Alkire</a:t>
            </a:r>
            <a:r>
              <a:rPr lang="en-US" sz="2400" dirty="0" smtClean="0"/>
              <a:t> Foster method can be used to create national, regional or international measures of poverty or wellbeing by incorporating dimensions and indicators that are tailored to the specific context.</a:t>
            </a:r>
          </a:p>
          <a:p>
            <a:pPr algn="just"/>
            <a:r>
              <a:rPr lang="en-US" sz="2400" dirty="0" smtClean="0"/>
              <a:t>Targeting of services or conditional cash transfers. The </a:t>
            </a:r>
            <a:r>
              <a:rPr lang="en-US" sz="2400" dirty="0" err="1" smtClean="0"/>
              <a:t>Alkire</a:t>
            </a:r>
            <a:r>
              <a:rPr lang="en-US" sz="2400" dirty="0" smtClean="0"/>
              <a:t> Foster method can be used to target people who meet multiple criteria.</a:t>
            </a:r>
          </a:p>
          <a:p>
            <a:pPr algn="just"/>
            <a:r>
              <a:rPr lang="en-US" sz="2400" dirty="0" smtClean="0"/>
              <a:t>Monitoring and evaluation. The </a:t>
            </a:r>
            <a:r>
              <a:rPr lang="en-US" sz="2400" dirty="0" err="1" smtClean="0"/>
              <a:t>Alkire</a:t>
            </a:r>
            <a:r>
              <a:rPr lang="en-US" sz="2400" dirty="0" smtClean="0"/>
              <a:t> Foster method can be used to monitor the effectiveness of </a:t>
            </a:r>
            <a:r>
              <a:rPr lang="en-US" sz="2400" dirty="0" err="1" smtClean="0"/>
              <a:t>programmes</a:t>
            </a:r>
            <a:r>
              <a:rPr lang="en-US" sz="2400" dirty="0" smtClean="0"/>
              <a:t> over time.</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9684" cy="534370"/>
          </a:xfrm>
        </p:spPr>
        <p:txBody>
          <a:bodyPr>
            <a:normAutofit/>
          </a:bodyPr>
          <a:lstStyle/>
          <a:p>
            <a:r>
              <a:rPr lang="en-US" sz="3200" dirty="0" smtClean="0"/>
              <a:t>Why use a multidimensional approach</a:t>
            </a:r>
            <a:endParaRPr lang="en-US" sz="3200" dirty="0"/>
          </a:p>
        </p:txBody>
      </p:sp>
      <p:sp>
        <p:nvSpPr>
          <p:cNvPr id="3" name="Content Placeholder 2"/>
          <p:cNvSpPr>
            <a:spLocks noGrp="1"/>
          </p:cNvSpPr>
          <p:nvPr>
            <p:ph idx="1"/>
          </p:nvPr>
        </p:nvSpPr>
        <p:spPr>
          <a:xfrm>
            <a:off x="0" y="571480"/>
            <a:ext cx="8143900" cy="6286520"/>
          </a:xfrm>
        </p:spPr>
        <p:txBody>
          <a:bodyPr>
            <a:normAutofit/>
          </a:bodyPr>
          <a:lstStyle/>
          <a:p>
            <a:pPr algn="just"/>
            <a:r>
              <a:rPr lang="en-US" dirty="0" smtClean="0"/>
              <a:t>Income alone can miss a lot. For example, economic growth has been strong in India in recent years. In contrast, the prevalence of child malnutrition has remained at nearly 50 per cent, which is among the highest rates </a:t>
            </a:r>
            <a:r>
              <a:rPr lang="en-US" dirty="0" smtClean="0"/>
              <a:t>worldwide. (Multidimensional </a:t>
            </a:r>
            <a:r>
              <a:rPr lang="en-US" dirty="0" smtClean="0"/>
              <a:t>measures can complement income.</a:t>
            </a:r>
          </a:p>
          <a:p>
            <a:pPr algn="just"/>
            <a:r>
              <a:rPr lang="en-US" dirty="0" smtClean="0"/>
              <a:t>Poor people themselves describe their experience of poverty as multidimensional. Participatory exercises reveal that poor people describe ill-being to include poor health, nutrition, lack of adequate sanitation and clean water, social exclusion, low education, bad housing conditions, violence, shame, disempowerment and much more.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0042"/>
            <a:ext cx="8001024" cy="5955694"/>
          </a:xfrm>
        </p:spPr>
        <p:txBody>
          <a:bodyPr>
            <a:normAutofit/>
          </a:bodyPr>
          <a:lstStyle/>
          <a:p>
            <a:pPr algn="just"/>
            <a:r>
              <a:rPr lang="en-US" dirty="0" smtClean="0"/>
              <a:t>The more policy-relevant information available on poverty, the better-equipped policy makers will be to reduce it. For example, an area in which most people are deprived in education is going to require a different poverty reduction strategy to an area where most people are deprived in housing conditions.</a:t>
            </a:r>
          </a:p>
          <a:p>
            <a:pPr algn="just"/>
            <a:r>
              <a:rPr lang="en-US" dirty="0" smtClean="0"/>
              <a:t>Some methods for multidimensional measurement, such as the OPHI-developed </a:t>
            </a:r>
            <a:r>
              <a:rPr lang="en-US" dirty="0" err="1" smtClean="0"/>
              <a:t>Alkire</a:t>
            </a:r>
            <a:r>
              <a:rPr lang="en-US" dirty="0" smtClean="0"/>
              <a:t> and Foster method, can be used for additional purposes. In addition to measuring poverty and wellbeing, OPHI’s method can be adapted to target services and conditional cash transfers or to monitor the performance of </a:t>
            </a:r>
            <a:r>
              <a:rPr lang="en-US" dirty="0" err="1" smtClean="0"/>
              <a:t>programmes</a:t>
            </a:r>
            <a:r>
              <a:rPr lang="en-US" dirty="0" smtClean="0"/>
              <a:t>.</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7239000" cy="605808"/>
          </a:xfrm>
        </p:spPr>
        <p:txBody>
          <a:bodyPr>
            <a:noAutofit/>
          </a:bodyPr>
          <a:lstStyle/>
          <a:p>
            <a:r>
              <a:rPr lang="en-US" sz="2800" dirty="0" smtClean="0"/>
              <a:t>Why is the </a:t>
            </a:r>
            <a:r>
              <a:rPr lang="en-US" sz="2800" dirty="0" err="1" smtClean="0"/>
              <a:t>Alkire</a:t>
            </a:r>
            <a:r>
              <a:rPr lang="en-US" sz="2800" dirty="0" smtClean="0"/>
              <a:t> Foster method useful to policy makers?</a:t>
            </a:r>
            <a:endParaRPr lang="en-US" sz="2800" dirty="0"/>
          </a:p>
        </p:txBody>
      </p:sp>
      <p:sp>
        <p:nvSpPr>
          <p:cNvPr id="3" name="Content Placeholder 2"/>
          <p:cNvSpPr>
            <a:spLocks noGrp="1"/>
          </p:cNvSpPr>
          <p:nvPr>
            <p:ph idx="1"/>
          </p:nvPr>
        </p:nvSpPr>
        <p:spPr>
          <a:xfrm>
            <a:off x="285720" y="1571612"/>
            <a:ext cx="7239000" cy="4846320"/>
          </a:xfrm>
        </p:spPr>
        <p:txBody>
          <a:bodyPr/>
          <a:lstStyle/>
          <a:p>
            <a:pPr algn="just"/>
            <a:r>
              <a:rPr lang="en-US" dirty="0" smtClean="0"/>
              <a:t>Allocate resources effectively. Identify the poorest people and aspects in which they are most deprived. Such information is vital to invest resources where they are likely to be most effective at reducing poverty.</a:t>
            </a:r>
          </a:p>
          <a:p>
            <a:pPr algn="just"/>
            <a:endParaRPr lang="en-US" dirty="0" smtClean="0"/>
          </a:p>
          <a:p>
            <a:pPr algn="just"/>
            <a:r>
              <a:rPr lang="en-US" dirty="0" smtClean="0"/>
              <a:t>Policy design. Identify which deprivations constitute poverty and those which are most common among and within groups so that policies can be designed to address their particular needs.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7696200" cy="6429420"/>
          </a:xfrm>
        </p:spPr>
        <p:txBody>
          <a:bodyPr>
            <a:normAutofit fontScale="92500" lnSpcReduction="10000"/>
          </a:bodyPr>
          <a:lstStyle/>
          <a:p>
            <a:pPr algn="just"/>
            <a:r>
              <a:rPr lang="en-US" dirty="0" smtClean="0"/>
              <a:t>Identify interconnections among deprivations. The </a:t>
            </a:r>
            <a:r>
              <a:rPr lang="en-US" dirty="0" err="1" smtClean="0"/>
              <a:t>Alkire</a:t>
            </a:r>
            <a:r>
              <a:rPr lang="en-US" dirty="0" smtClean="0"/>
              <a:t> Foster method integrates many different aspects of poverty into a single measure, reflecting interconnections among deprivations and helping to identify poverty traps.</a:t>
            </a:r>
          </a:p>
          <a:p>
            <a:pPr algn="just"/>
            <a:endParaRPr lang="en-US" dirty="0" smtClean="0"/>
          </a:p>
          <a:p>
            <a:pPr algn="just"/>
            <a:r>
              <a:rPr lang="en-US" dirty="0" smtClean="0"/>
              <a:t>Show impacts across time. The method can be quicker to reflect the effects of changes in policies than income alone. For example, if a new social </a:t>
            </a:r>
            <a:r>
              <a:rPr lang="en-US" dirty="0" err="1" smtClean="0"/>
              <a:t>programme</a:t>
            </a:r>
            <a:r>
              <a:rPr lang="en-US" dirty="0" smtClean="0"/>
              <a:t> aimed at increasing good education is introduced to an area, it will be a long time before any positive benefit in returns from education are reflected in an income measure. In contrast, a multidimensional poverty measure that includes child enrolment and achievement could reflect a reduction in this aspect of poverty relatively quickly because it is measuring it directly.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8001024" cy="6098570"/>
          </a:xfrm>
        </p:spPr>
        <p:txBody>
          <a:bodyPr>
            <a:normAutofit/>
          </a:bodyPr>
          <a:lstStyle/>
          <a:p>
            <a:pPr algn="just"/>
            <a:endParaRPr lang="en-US" dirty="0" smtClean="0"/>
          </a:p>
          <a:p>
            <a:pPr algn="just"/>
            <a:r>
              <a:rPr lang="en-US" dirty="0" smtClean="0"/>
              <a:t>Flexibility. Different dimensions, indicators and cutoffs can be used to create measures tailored to specific uses, situations and societies. These can be set by participatory processes. The method can be used to create poverty measures, to target poor people as beneficiaries of CCTs or services and for monitoring and evaluation of </a:t>
            </a:r>
            <a:r>
              <a:rPr lang="en-US" dirty="0" err="1" smtClean="0"/>
              <a:t>programms</a:t>
            </a:r>
            <a:r>
              <a:rPr lang="en-US" dirty="0" smtClean="0"/>
              <a:t>.</a:t>
            </a:r>
          </a:p>
          <a:p>
            <a:pPr algn="just"/>
            <a:endParaRPr lang="en-US" dirty="0" smtClean="0"/>
          </a:p>
          <a:p>
            <a:pPr algn="just"/>
            <a:r>
              <a:rPr lang="en-US" dirty="0" smtClean="0"/>
              <a:t>Complement other metrics. Multidimensional measures can complement other measures of poverty, such as income. Alternatively they can incorporate income as one dimension of several within a multidimensional measure.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3714744" cy="677246"/>
          </a:xfrm>
        </p:spPr>
        <p:txBody>
          <a:bodyPr/>
          <a:lstStyle/>
          <a:p>
            <a:r>
              <a:rPr lang="en-US" dirty="0" smtClean="0"/>
              <a:t>Weighting </a:t>
            </a:r>
            <a:endParaRPr lang="en-US" dirty="0"/>
          </a:p>
        </p:txBody>
      </p:sp>
      <p:sp>
        <p:nvSpPr>
          <p:cNvPr id="3" name="Content Placeholder 2"/>
          <p:cNvSpPr>
            <a:spLocks noGrp="1"/>
          </p:cNvSpPr>
          <p:nvPr>
            <p:ph idx="1"/>
          </p:nvPr>
        </p:nvSpPr>
        <p:spPr>
          <a:xfrm>
            <a:off x="0" y="1609416"/>
            <a:ext cx="8001024" cy="4846320"/>
          </a:xfrm>
        </p:spPr>
        <p:txBody>
          <a:bodyPr/>
          <a:lstStyle/>
          <a:p>
            <a:pPr algn="just"/>
            <a:r>
              <a:rPr lang="en-US" dirty="0" smtClean="0"/>
              <a:t>In constructing multidimensional measures, it is possible to apply weights in aggregating variables (1) within one dimension; (2) across dimensions; and (3) across people.</a:t>
            </a:r>
          </a:p>
          <a:p>
            <a:pPr algn="just"/>
            <a:endParaRPr lang="en-US" dirty="0" smtClean="0"/>
          </a:p>
          <a:p>
            <a:pPr algn="just"/>
            <a:r>
              <a:rPr lang="en-US" dirty="0" smtClean="0"/>
              <a:t>At each point of aggregation, the parameters that define the marginal contribution of each indicator, dimension, or individual to the overall well-being (or deprivation) need to be determined, taking into consideration also the possible interconnections among them.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8072462" cy="6286544"/>
          </a:xfrm>
        </p:spPr>
        <p:txBody>
          <a:bodyPr/>
          <a:lstStyle/>
          <a:p>
            <a:pPr>
              <a:buNone/>
            </a:pPr>
            <a:r>
              <a:rPr lang="en-US" dirty="0" smtClean="0"/>
              <a:t> There are a number of techniques to set weights for multidimensional measures. These include:</a:t>
            </a:r>
          </a:p>
          <a:p>
            <a:endParaRPr lang="en-US" dirty="0" smtClean="0"/>
          </a:p>
          <a:p>
            <a:r>
              <a:rPr lang="en-US" dirty="0" smtClean="0"/>
              <a:t>Participatory and expert-based approaches.</a:t>
            </a:r>
          </a:p>
          <a:p>
            <a:endParaRPr lang="en-US" dirty="0" smtClean="0"/>
          </a:p>
          <a:p>
            <a:r>
              <a:rPr lang="en-US" dirty="0" smtClean="0"/>
              <a:t>Survey-based methods to elicit directly people’s preferences (standard gamble, visual analogues, and willingness to pay) or making use of subjective-well-being surveys.</a:t>
            </a:r>
          </a:p>
          <a:p>
            <a:endParaRPr lang="en-US" dirty="0" smtClean="0"/>
          </a:p>
          <a:p>
            <a:r>
              <a:rPr lang="en-US" dirty="0" smtClean="0"/>
              <a:t>Statistical methods (factor analysis, principal component, latent variable models, and data enveloping analysis).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44462" y="144462"/>
            <a:ext cx="7427933" cy="6692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429652" cy="357190"/>
          </a:xfrm>
        </p:spPr>
        <p:txBody>
          <a:bodyPr>
            <a:noAutofit/>
          </a:bodyPr>
          <a:lstStyle/>
          <a:p>
            <a:r>
              <a:rPr lang="en-US" sz="2800" dirty="0" smtClean="0"/>
              <a:t>Why Do We Need Multidimensional Measures</a:t>
            </a:r>
            <a:endParaRPr lang="en-US" sz="2800" dirty="0"/>
          </a:p>
        </p:txBody>
      </p:sp>
      <p:sp>
        <p:nvSpPr>
          <p:cNvPr id="3" name="Content Placeholder 2"/>
          <p:cNvSpPr>
            <a:spLocks noGrp="1"/>
          </p:cNvSpPr>
          <p:nvPr>
            <p:ph idx="1"/>
          </p:nvPr>
        </p:nvSpPr>
        <p:spPr>
          <a:xfrm>
            <a:off x="0" y="857232"/>
            <a:ext cx="8001024" cy="5598504"/>
          </a:xfrm>
        </p:spPr>
        <p:txBody>
          <a:bodyPr>
            <a:normAutofit/>
          </a:bodyPr>
          <a:lstStyle/>
          <a:p>
            <a:r>
              <a:rPr lang="en-US" dirty="0" smtClean="0"/>
              <a:t>Monetary </a:t>
            </a:r>
            <a:r>
              <a:rPr lang="en-US" dirty="0" smtClean="0"/>
              <a:t>poverty </a:t>
            </a:r>
            <a:r>
              <a:rPr lang="en-US" dirty="0" smtClean="0"/>
              <a:t>often provides </a:t>
            </a:r>
            <a:r>
              <a:rPr lang="en-US" dirty="0" smtClean="0"/>
              <a:t>insufficient policy guidance regarding deprivations in other dimensions</a:t>
            </a:r>
            <a:r>
              <a:rPr lang="en-US" dirty="0" smtClean="0"/>
              <a:t>.</a:t>
            </a:r>
          </a:p>
          <a:p>
            <a:pPr algn="just"/>
            <a:r>
              <a:rPr lang="en-US" dirty="0" smtClean="0"/>
              <a:t>Ruggeri-</a:t>
            </a:r>
            <a:r>
              <a:rPr lang="en-US" dirty="0" err="1" smtClean="0"/>
              <a:t>Laderchi</a:t>
            </a:r>
            <a:r>
              <a:rPr lang="en-US" dirty="0" smtClean="0"/>
              <a:t>, </a:t>
            </a:r>
            <a:r>
              <a:rPr lang="en-US" dirty="0" err="1" smtClean="0"/>
              <a:t>Saith</a:t>
            </a:r>
            <a:r>
              <a:rPr lang="en-US" dirty="0" smtClean="0"/>
              <a:t>, and Stewart (2003) </a:t>
            </a:r>
            <a:r>
              <a:rPr lang="en-US" dirty="0" smtClean="0"/>
              <a:t> observed </a:t>
            </a:r>
            <a:r>
              <a:rPr lang="en-US" dirty="0" smtClean="0"/>
              <a:t>that in India, 43 percent </a:t>
            </a:r>
            <a:r>
              <a:rPr lang="en-US" dirty="0" smtClean="0"/>
              <a:t>of children </a:t>
            </a:r>
            <a:r>
              <a:rPr lang="en-US" dirty="0" smtClean="0"/>
              <a:t>and more than half of adults who were capability poor (using education </a:t>
            </a:r>
            <a:r>
              <a:rPr lang="en-US" dirty="0" smtClean="0"/>
              <a:t>or health </a:t>
            </a:r>
            <a:r>
              <a:rPr lang="en-US" dirty="0" smtClean="0"/>
              <a:t>as the indicator) were not in monetary poverty; similarly, more than half </a:t>
            </a:r>
            <a:r>
              <a:rPr lang="en-US" dirty="0" smtClean="0"/>
              <a:t>of the </a:t>
            </a:r>
            <a:r>
              <a:rPr lang="en-US" dirty="0" smtClean="0"/>
              <a:t>nutrition-poor children were not in monetary poverty. Monetary poverty </a:t>
            </a:r>
            <a:r>
              <a:rPr lang="en-US" dirty="0" smtClean="0"/>
              <a:t>thus appears </a:t>
            </a:r>
            <a:r>
              <a:rPr lang="en-US" dirty="0" smtClean="0"/>
              <a:t>to significantly misidentify deprivations in other </a:t>
            </a:r>
            <a:r>
              <a:rPr lang="en-US" dirty="0" smtClean="0"/>
              <a:t>dimensions.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844" y="857232"/>
            <a:ext cx="9001156" cy="521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9050" y="1095375"/>
            <a:ext cx="9105900" cy="466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285728"/>
            <a:ext cx="9085675"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srcRect/>
          <a:stretch>
            <a:fillRect/>
          </a:stretch>
        </p:blipFill>
        <p:spPr bwMode="auto">
          <a:xfrm>
            <a:off x="357158" y="1"/>
            <a:ext cx="8072494" cy="6899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714348" y="214290"/>
            <a:ext cx="5829300" cy="61722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 y="1"/>
            <a:ext cx="918308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14282" y="1857364"/>
            <a:ext cx="789164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MPI does in relation to the MDGs</a:t>
            </a:r>
            <a:endParaRPr lang="en-US" dirty="0"/>
          </a:p>
        </p:txBody>
      </p:sp>
      <p:sp>
        <p:nvSpPr>
          <p:cNvPr id="3" name="Content Placeholder 2"/>
          <p:cNvSpPr>
            <a:spLocks noGrp="1"/>
          </p:cNvSpPr>
          <p:nvPr>
            <p:ph idx="1"/>
          </p:nvPr>
        </p:nvSpPr>
        <p:spPr>
          <a:xfrm>
            <a:off x="0" y="1609416"/>
            <a:ext cx="7929586" cy="4846320"/>
          </a:xfrm>
        </p:spPr>
        <p:txBody>
          <a:bodyPr/>
          <a:lstStyle/>
          <a:p>
            <a:pPr algn="just"/>
            <a:r>
              <a:rPr lang="en-US" dirty="0" smtClean="0"/>
              <a:t>First, it employs indicators that relate to the MDGs: 8 of the 10 indicators are directly linked to MDGs.</a:t>
            </a:r>
          </a:p>
          <a:p>
            <a:pPr algn="just"/>
            <a:r>
              <a:rPr lang="en-US" dirty="0" smtClean="0"/>
              <a:t>Second, the MPI establishes the ‘base’  population as being the household. People live in households, the suffering of one member affects other members, and similarly the abilities of one member (e.g. literacy) often help other household members.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38"/>
            <a:ext cx="7239000" cy="1143000"/>
          </a:xfrm>
        </p:spPr>
        <p:txBody>
          <a:bodyPr/>
          <a:lstStyle/>
          <a:p>
            <a:r>
              <a:rPr lang="en-US" dirty="0" smtClean="0"/>
              <a:t>What is the MPI?</a:t>
            </a:r>
            <a:endParaRPr lang="en-US" dirty="0"/>
          </a:p>
        </p:txBody>
      </p:sp>
      <p:sp>
        <p:nvSpPr>
          <p:cNvPr id="3" name="Content Placeholder 2"/>
          <p:cNvSpPr>
            <a:spLocks noGrp="1"/>
          </p:cNvSpPr>
          <p:nvPr>
            <p:ph idx="1"/>
          </p:nvPr>
        </p:nvSpPr>
        <p:spPr>
          <a:xfrm>
            <a:off x="0" y="1609416"/>
            <a:ext cx="8072462" cy="4846320"/>
          </a:xfrm>
        </p:spPr>
        <p:txBody>
          <a:bodyPr/>
          <a:lstStyle/>
          <a:p>
            <a:pPr algn="just"/>
            <a:r>
              <a:rPr lang="en-US" dirty="0" smtClean="0"/>
              <a:t>The lives of people living in poverty are affected by more than just their income. The Multidimensional Poverty Index (MPI) reflect the deprivations that a poor person faces all at once with respect to education, health and living standard.</a:t>
            </a:r>
          </a:p>
          <a:p>
            <a:pPr algn="just"/>
            <a:r>
              <a:rPr lang="en-US" dirty="0" smtClean="0"/>
              <a:t> It assesses poverty at the individual level, with poor persons being those who are multiply deprived, and the extent of their poverty being measured by the range of their deprivations.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7929618" cy="6455736"/>
          </a:xfrm>
        </p:spPr>
        <p:txBody>
          <a:bodyPr>
            <a:normAutofit lnSpcReduction="10000"/>
          </a:bodyPr>
          <a:lstStyle/>
          <a:p>
            <a:pPr algn="just"/>
            <a:endParaRPr lang="en-US" dirty="0" smtClean="0"/>
          </a:p>
          <a:p>
            <a:pPr algn="just"/>
            <a:r>
              <a:rPr lang="en-US" dirty="0" smtClean="0"/>
              <a:t>The MPI can be used to create a vivid picture of people living in poverty, both across countries, regions and the world and within countries by ethnic group, urban/rural location, or other key household characteristics.</a:t>
            </a:r>
          </a:p>
          <a:p>
            <a:pPr algn="just"/>
            <a:endParaRPr lang="en-US" dirty="0" smtClean="0"/>
          </a:p>
          <a:p>
            <a:pPr algn="just"/>
            <a:r>
              <a:rPr lang="en-US" dirty="0" smtClean="0"/>
              <a:t>The MPI can be used as an analytical tool to identify the most vulnerable people, show aspects in which they are deprived and help to reveal the interconnections among deprivations. This enables policy makers to target resources and design policies more effectively. Other dimensions of interest, such as work, safety, and empowerment, could be incorporated into the MPI in the future as data become available.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2123</TotalTime>
  <Words>3492</Words>
  <Application>Microsoft Office PowerPoint</Application>
  <PresentationFormat>On-screen Show (4:3)</PresentationFormat>
  <Paragraphs>144</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Opulent</vt:lpstr>
      <vt:lpstr>Multidimensional Poverty Index</vt:lpstr>
      <vt:lpstr>Slide 2</vt:lpstr>
      <vt:lpstr>Slide 3</vt:lpstr>
      <vt:lpstr>Slide 4</vt:lpstr>
      <vt:lpstr>Why Do We Need Multidimensional Measures</vt:lpstr>
      <vt:lpstr>Slide 6</vt:lpstr>
      <vt:lpstr>What the MPI does in relation to the MDGs</vt:lpstr>
      <vt:lpstr>What is the MPI?</vt:lpstr>
      <vt:lpstr>Slide 9</vt:lpstr>
      <vt:lpstr>What does the MPI measure</vt:lpstr>
      <vt:lpstr>Why is the MPI useful</vt:lpstr>
      <vt:lpstr>Slide 12</vt:lpstr>
      <vt:lpstr>How was the MPI created</vt:lpstr>
      <vt:lpstr>Slide 14</vt:lpstr>
      <vt:lpstr>Slide 15</vt:lpstr>
      <vt:lpstr>1. Health (each indicator weighted equally at 1/6) </vt:lpstr>
      <vt:lpstr>2. Education (each indicator weighted equally at 1/6 ) </vt:lpstr>
      <vt:lpstr>3. Standard of Living (each of the six indicators weighted equally at 1/18) </vt:lpstr>
      <vt:lpstr>3. Standard of Living (each of the six indicators weighted equally at 1/18) </vt:lpstr>
      <vt:lpstr>Slide 20</vt:lpstr>
      <vt:lpstr>Slide 21</vt:lpstr>
      <vt:lpstr>How to Apply the Alkire Foster Method</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Alkire Foster Method</vt:lpstr>
      <vt:lpstr>Slide 38</vt:lpstr>
      <vt:lpstr>Slide 39</vt:lpstr>
      <vt:lpstr>Slide 40</vt:lpstr>
      <vt:lpstr>Common uses of the Alkire Foster Method</vt:lpstr>
      <vt:lpstr>Why use a multidimensional approach</vt:lpstr>
      <vt:lpstr>Slide 43</vt:lpstr>
      <vt:lpstr>Why is the Alkire Foster method useful to policy makers?</vt:lpstr>
      <vt:lpstr>Slide 45</vt:lpstr>
      <vt:lpstr>Slide 46</vt:lpstr>
      <vt:lpstr>Weighting </vt:lpstr>
      <vt:lpstr>Slide 48</vt:lpstr>
      <vt:lpstr>Slide 49</vt:lpstr>
      <vt:lpstr>Slide 50</vt:lpstr>
      <vt:lpstr>Slide 51</vt:lpstr>
      <vt:lpstr>Slide 52</vt:lpstr>
      <vt:lpstr>Slide 53</vt:lpstr>
      <vt:lpstr>Slide 54</vt:lpstr>
      <vt:lpstr>Slide 55</vt:lpstr>
      <vt:lpstr>Slide 56</vt:lpstr>
    </vt:vector>
  </TitlesOfParts>
  <Company>TMU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Multidimensional Poverty Index</dc:title>
  <dc:creator>Ali</dc:creator>
  <cp:lastModifiedBy>Ali</cp:lastModifiedBy>
  <cp:revision>71</cp:revision>
  <dcterms:created xsi:type="dcterms:W3CDTF">2010-11-10T07:21:27Z</dcterms:created>
  <dcterms:modified xsi:type="dcterms:W3CDTF">2010-11-14T09:58:11Z</dcterms:modified>
</cp:coreProperties>
</file>